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8" r:id="rId9"/>
    <p:sldId id="289" r:id="rId10"/>
    <p:sldId id="266" r:id="rId11"/>
    <p:sldId id="290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65C0E-80F5-48B1-94D4-E795F56042CE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6CE3A-9F04-4530-8D42-AA433ACA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34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3B5285-645E-499A-B623-4E5B9FEEF325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846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3B5285-645E-499A-B623-4E5B9FEEF325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2587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B35F-FE45-442F-BC50-7CD0764F47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Trên</a:t>
            </a:r>
            <a:r>
              <a:rPr lang="en-US" baseline="0" dirty="0" smtClean="0"/>
              <a:t> TG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ĐB </a:t>
            </a:r>
            <a:r>
              <a:rPr lang="en-US" baseline="0" dirty="0" err="1" smtClean="0"/>
              <a:t>Amadon</a:t>
            </a:r>
            <a:r>
              <a:rPr lang="en-US" baseline="0" dirty="0" smtClean="0"/>
              <a:t> (Nam </a:t>
            </a:r>
            <a:r>
              <a:rPr lang="en-US" baseline="0" dirty="0" err="1" smtClean="0"/>
              <a:t>Mỹ</a:t>
            </a:r>
            <a:r>
              <a:rPr lang="en-US" baseline="0" dirty="0" smtClean="0"/>
              <a:t>), ĐB </a:t>
            </a:r>
            <a:r>
              <a:rPr lang="en-US" baseline="0" dirty="0" err="1" smtClean="0"/>
              <a:t>đông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âu</a:t>
            </a:r>
            <a:r>
              <a:rPr lang="en-US" baseline="0" dirty="0" smtClean="0"/>
              <a:t>, ĐB </a:t>
            </a:r>
            <a:r>
              <a:rPr lang="en-US" baseline="0" dirty="0" err="1" smtClean="0"/>
              <a:t>sông</a:t>
            </a:r>
            <a:r>
              <a:rPr lang="en-US" baseline="0" dirty="0" smtClean="0"/>
              <a:t> Nin (</a:t>
            </a:r>
            <a:r>
              <a:rPr lang="en-US" baseline="0" dirty="0" err="1" smtClean="0"/>
              <a:t>châu</a:t>
            </a:r>
            <a:r>
              <a:rPr lang="en-US" baseline="0" dirty="0" smtClean="0"/>
              <a:t> Phi), ĐB </a:t>
            </a:r>
            <a:r>
              <a:rPr lang="en-US" baseline="0" dirty="0" err="1" smtClean="0"/>
              <a:t>Hoa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</a:t>
            </a:r>
            <a:r>
              <a:rPr lang="en-US" baseline="0" dirty="0" smtClean="0"/>
              <a:t> (TQ), ĐB </a:t>
            </a:r>
            <a:r>
              <a:rPr lang="en-US" baseline="0" dirty="0" err="1" smtClean="0"/>
              <a:t>sông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Cửu</a:t>
            </a:r>
            <a:r>
              <a:rPr lang="en-US" baseline="0" dirty="0" smtClean="0"/>
              <a:t> Long (VN).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sông</a:t>
            </a:r>
            <a:r>
              <a:rPr lang="en-US" baseline="0" dirty="0" smtClean="0"/>
              <a:t> Nin, </a:t>
            </a:r>
            <a:r>
              <a:rPr lang="en-US" baseline="0" dirty="0" err="1" smtClean="0"/>
              <a:t>sông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Cửu</a:t>
            </a:r>
            <a:r>
              <a:rPr lang="en-US" baseline="0" dirty="0" smtClean="0"/>
              <a:t> Long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đậm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mời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ĐB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sông</a:t>
            </a:r>
            <a:r>
              <a:rPr lang="en-US" baseline="0" dirty="0" smtClean="0"/>
              <a:t> Nin, </a:t>
            </a:r>
            <a:r>
              <a:rPr lang="en-US" baseline="0" dirty="0" err="1" smtClean="0"/>
              <a:t>sông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Cửu</a:t>
            </a:r>
            <a:r>
              <a:rPr lang="en-US" baseline="0" dirty="0" smtClean="0"/>
              <a:t> 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B35F-FE45-442F-BC50-7CD0764F47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8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dirty="0" err="1" smtClean="0">
                <a:solidFill>
                  <a:schemeClr val="tx1"/>
                </a:solidFill>
                <a:latin typeface="+mn-lt"/>
                <a:cs typeface="+mn-cs"/>
              </a:rPr>
              <a:t>Đây</a:t>
            </a:r>
            <a:r>
              <a:rPr lang="en-US" sz="1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b="0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là</a:t>
            </a:r>
            <a:r>
              <a:rPr lang="en-US" sz="1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b="0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những</a:t>
            </a:r>
            <a:r>
              <a:rPr lang="en-US" sz="1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b="0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hình</a:t>
            </a:r>
            <a:r>
              <a:rPr lang="en-US" sz="1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b="0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ảnh</a:t>
            </a:r>
            <a:r>
              <a:rPr lang="en-US" sz="1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b="0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thể</a:t>
            </a:r>
            <a:r>
              <a:rPr lang="en-US" sz="1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b="0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hiện</a:t>
            </a:r>
            <a:r>
              <a:rPr lang="en-US" sz="1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b="0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các</a:t>
            </a:r>
            <a:r>
              <a:rPr lang="en-US" sz="1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b="0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hoạt</a:t>
            </a:r>
            <a:r>
              <a:rPr lang="en-US" sz="1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b="0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động</a:t>
            </a:r>
            <a:r>
              <a:rPr lang="en-US" sz="1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b="0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kinh</a:t>
            </a:r>
            <a:r>
              <a:rPr lang="en-US" sz="1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b="0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tế</a:t>
            </a:r>
            <a:r>
              <a:rPr lang="en-US" sz="1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b="0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nông</a:t>
            </a:r>
            <a:r>
              <a:rPr lang="en-US" sz="1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b="0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nghiệp</a:t>
            </a:r>
            <a:r>
              <a:rPr lang="en-US" sz="1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b="0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nổi</a:t>
            </a:r>
            <a:r>
              <a:rPr lang="en-US" sz="1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b="0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bật</a:t>
            </a:r>
            <a:r>
              <a:rPr lang="en-US" sz="1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ở </a:t>
            </a:r>
            <a:r>
              <a:rPr lang="en-US" sz="1400" b="0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bình</a:t>
            </a:r>
            <a:r>
              <a:rPr lang="en-US" sz="1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400" b="0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nguyên</a:t>
            </a:r>
            <a:r>
              <a:rPr lang="en-US" sz="14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.</a:t>
            </a:r>
            <a:endParaRPr lang="en-US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Bình nguyên thuận lợi cho việc trồng </a:t>
            </a:r>
            <a:r>
              <a:rPr lang="en-US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b="1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400" b="1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cây lương thực, thực phẩm,</a:t>
            </a:r>
            <a:r>
              <a:rPr lang="en-US" sz="1400" b="1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1400" b="1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400" b="1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400" b="1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1400" b="1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400" b="1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400" b="1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,… D</a:t>
            </a:r>
            <a:r>
              <a:rPr lang="vi-VN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ân cư </a:t>
            </a:r>
            <a:r>
              <a:rPr lang="en-US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400" b="1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400" b="1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đông đúc.</a:t>
            </a:r>
            <a:endParaRPr lang="en-US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400" b="0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400" b="0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400" b="0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400" b="0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400" b="0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400" b="0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400" b="0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400" b="0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400" b="0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400" b="0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400" b="0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400" b="0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400" b="0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0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400" b="0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baseline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vi-VN" sz="1400" b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B35F-FE45-442F-BC50-7CD0764F47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70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3B5285-645E-499A-B623-4E5B9FEEF325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1502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3B5285-645E-499A-B623-4E5B9FEEF325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2451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FECA14-1F50-4546-B6AC-17F1F933F3D2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077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B5-6A2F-4633-941E-F21DB8DE0B0F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9AD5-3A3E-48BD-8808-7CE3BBCF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1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B5-6A2F-4633-941E-F21DB8DE0B0F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9AD5-3A3E-48BD-8808-7CE3BBCF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1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B5-6A2F-4633-941E-F21DB8DE0B0F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9AD5-3A3E-48BD-8808-7CE3BBCF012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941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B5-6A2F-4633-941E-F21DB8DE0B0F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9AD5-3A3E-48BD-8808-7CE3BBCF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48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B5-6A2F-4633-941E-F21DB8DE0B0F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9AD5-3A3E-48BD-8808-7CE3BBCF012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1197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B5-6A2F-4633-941E-F21DB8DE0B0F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9AD5-3A3E-48BD-8808-7CE3BBCF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14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B5-6A2F-4633-941E-F21DB8DE0B0F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9AD5-3A3E-48BD-8808-7CE3BBCF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9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B5-6A2F-4633-941E-F21DB8DE0B0F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9AD5-3A3E-48BD-8808-7CE3BBCF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B5-6A2F-4633-941E-F21DB8DE0B0F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9AD5-3A3E-48BD-8808-7CE3BBCF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8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B5-6A2F-4633-941E-F21DB8DE0B0F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9AD5-3A3E-48BD-8808-7CE3BBCF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5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B5-6A2F-4633-941E-F21DB8DE0B0F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9AD5-3A3E-48BD-8808-7CE3BBCF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9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B5-6A2F-4633-941E-F21DB8DE0B0F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9AD5-3A3E-48BD-8808-7CE3BBCF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5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B5-6A2F-4633-941E-F21DB8DE0B0F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9AD5-3A3E-48BD-8808-7CE3BBCF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B5-6A2F-4633-941E-F21DB8DE0B0F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9AD5-3A3E-48BD-8808-7CE3BBCF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5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B5-6A2F-4633-941E-F21DB8DE0B0F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9AD5-3A3E-48BD-8808-7CE3BBCF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8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B5-6A2F-4633-941E-F21DB8DE0B0F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9AD5-3A3E-48BD-8808-7CE3BBCF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9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1B0B5-6A2F-4633-941E-F21DB8DE0B0F}" type="datetimeFigureOut">
              <a:rPr lang="en-US" smtClean="0"/>
              <a:t>07-Aug-22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2D9AD5-3A3E-48BD-8808-7CE3BBCF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0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s://gody.vn/chau-a/viet-nam/lam-dong/doi-che-cau-dat" TargetMode="External"/><Relationship Id="rId7" Type="http://schemas.openxmlformats.org/officeDocument/2006/relationships/hyperlink" Target="http://baoyenbai.com.vn/226/103637/Mien-man-ngo-doi.aspx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s://eva.vn/du-lich/rung-tim-truoc-ve-dep-cua-5-doi-che-viet-nam-dip-du-xuan-2018-c287a341133.html" TargetMode="External"/><Relationship Id="rId4" Type="http://schemas.openxmlformats.org/officeDocument/2006/relationships/image" Target="../media/image23.jpeg"/><Relationship Id="rId9" Type="http://schemas.openxmlformats.org/officeDocument/2006/relationships/hyperlink" Target="https://laodong.vn/kinh-doanh/vuon-ca-phe-co-nang-suat-vuot-troi-nho-cach-cham-soc-nguoc-doi-986871.ld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ploigiai.vn/duyen-hai-mien-trung-gom-nhung-tinh-nao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khoahoc.tv/dong-vat-ky-la-tai-tieu-vung-song-mekong-2236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ulieu.violet.vn/document/ban-do-tu-nhien-the-gioi-3390068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sean2010.vn/cong-thuc-hoa-hoc-cua-da-voi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aidapviet.com/content/than-da-duoc-hinh-thanh-nhu-the-nao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s://jemmia.vn/tai-sao-kim-cuong-co-nhieu-" TargetMode="External"/><Relationship Id="rId7" Type="http://schemas.openxmlformats.org/officeDocument/2006/relationships/hyperlink" Target="https://eropi.com/news/da-ruby-la-gi-cach-phan-biet-that-gia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s://vi.wikipedia.org/wiki/Th%E1%BB%8Fi_v%C3%A0ng" TargetMode="External"/><Relationship Id="rId4" Type="http://schemas.openxmlformats.org/officeDocument/2006/relationships/image" Target="../media/image38.jpg"/><Relationship Id="rId9" Type="http://schemas.openxmlformats.org/officeDocument/2006/relationships/hyperlink" Target="https://vov.vn/the-gioi/anh-hiem-ve-mo-muoi-da-ky-la-nam-sau-duoi-day-ho-509856.vo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s://aqualife.vn/su-co-tran-dau-gay-hau-qua-nhu-the-nao-toi-moi-truong/" TargetMode="External"/><Relationship Id="rId7" Type="http://schemas.openxmlformats.org/officeDocument/2006/relationships/hyperlink" Target="https://www.thiennhien.net/2015/10/01/khai-thac-khoang-san-dang-gay-o-nhiem-moi-truong-nghiem-trong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hyperlink" Target="https://vtv.vn/xa-hoi/o-nhiem-do-khai-thac-khoang-san-o-khu-vuc-giap-ranh-20201022085312067.htm" TargetMode="External"/><Relationship Id="rId4" Type="http://schemas.openxmlformats.org/officeDocument/2006/relationships/image" Target="../media/image42.jpeg"/><Relationship Id="rId9" Type="http://schemas.openxmlformats.org/officeDocument/2006/relationships/hyperlink" Target="https://amthuccuoituan.net/details/khai-thac-anh-huong-den-moi-truong-nhu-the-nao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hyperlink" Target="https://baothanhhoa.vn/moi-truong/quan-tam-giao-duc-bao-ve-moi-truong-trong-truong-hoc/102717.htm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hyperlink" Target="https://vanthanh.nhatrang.khanhhoa.gov.vn/vi/ve-sinh-moi-truong-rac-thai/bai-tuyen-truyen-ve-bao-ve-moi-truong-hay-nhat-nam-2021" TargetMode="External"/><Relationship Id="rId4" Type="http://schemas.openxmlformats.org/officeDocument/2006/relationships/hyperlink" Target="https://aqualife.vn/bao-ve-moi-truong-la-gi-nhung-cach-bao-ve-moi-truong-don-gian-nhat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9.jpeg"/><Relationship Id="rId7" Type="http://schemas.openxmlformats.org/officeDocument/2006/relationships/hyperlink" Target="https://sunemit.com/nang-luong-mat-troi/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hyperlink" Target="http://tietkiemnangluong.vn/d6/news/Khai-thac-nang-luong-dia-nhiet-cua-trai-dat-124-143-8019.aspx" TargetMode="External"/><Relationship Id="rId4" Type="http://schemas.openxmlformats.org/officeDocument/2006/relationships/hyperlink" Target="https://khangducconst.com/tin-tuc/cac-nha-may-nang-luong-dien-gio-tai-viet-nam/" TargetMode="External"/><Relationship Id="rId9" Type="http://schemas.openxmlformats.org/officeDocument/2006/relationships/hyperlink" Target="https://mayphatnhapkhau.vn/nang-luong-thuy-trieu-nguon-nang-luong-tai-tao-vo-tan-cho-nganh-cong-nghiep-khai-thac-dien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jpeg"/><Relationship Id="rId7" Type="http://schemas.openxmlformats.org/officeDocument/2006/relationships/hyperlink" Target="https://tiengtrung.com/van-hoa-trung-quoc/du-lich-trung-quoc/dia-mao-dan-ha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hatbanonline.net/nui-phu-si-nhat-ban" TargetMode="External"/><Relationship Id="rId5" Type="http://schemas.openxmlformats.org/officeDocument/2006/relationships/hyperlink" Target="https://vi.wikipedia.org/wiki/Everest" TargetMode="External"/><Relationship Id="rId4" Type="http://schemas.openxmlformats.org/officeDocument/2006/relationships/image" Target="../media/image12.jpeg"/><Relationship Id="rId9" Type="http://schemas.openxmlformats.org/officeDocument/2006/relationships/hyperlink" Target="https://giaoducthudo.giaoducthoidai.vn/nui-ngoc-linh-ptag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dantri.com.vn/van-hoa/nguoi-dan-son-la-doi-doi-tu-cay-ca-phe-20210401085717250.htm" TargetMode="External"/><Relationship Id="rId7" Type="http://schemas.openxmlformats.org/officeDocument/2006/relationships/hyperlink" Target="http://dairyvietnam.dairyvietnam.vn/vn/Cac-tinh-phat-trien-nganh-sua/Giac-mo-cao-nguyen-trang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gocthucte.com/dien-tich-trong-che-lon-nhat-viet-nam/" TargetMode="External"/><Relationship Id="rId4" Type="http://schemas.openxmlformats.org/officeDocument/2006/relationships/image" Target="../media/image15.jpeg"/><Relationship Id="rId9" Type="http://schemas.openxmlformats.org/officeDocument/2006/relationships/hyperlink" Target="https://baonghean.vn/da-no-hoa-tren-cao-nguyen-ha-giang-post26937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carback.vn/du-lich-ha-giang-co-gi-dep-cung-nhau-kham-pha-vung-dat-tam-giac-mach" TargetMode="External"/><Relationship Id="rId7" Type="http://schemas.openxmlformats.org/officeDocument/2006/relationships/hyperlink" Target="http://www.thongtindalat24h.com/2018/05/top-10-thac-nuoc-dep-nhat-cao-nguyen-lam-dong-khien-du-khach-cuong-chan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s://vitravel.com.vn/nhung-dia-diem-khong-the-bo-lo-khi-den-moc-chau-son-la" TargetMode="External"/><Relationship Id="rId4" Type="http://schemas.openxmlformats.org/officeDocument/2006/relationships/image" Target="../media/image19.jpeg"/><Relationship Id="rId9" Type="http://schemas.openxmlformats.org/officeDocument/2006/relationships/hyperlink" Target="https://www.dalattrip.com/dulich/vuon-dau-tay-rau-hoa-cua-langbiang-farm-da-la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11" y="2013528"/>
            <a:ext cx="8201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QUÁ TRÌNH NỘI SINH VÀ NGOẠI SINH. CÁC DẠNG ĐỊA HÌNH CHÍNH. KHOÁNG SẢN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7" y="0"/>
            <a:ext cx="2034309" cy="2034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491" y="5615709"/>
            <a:ext cx="28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Thị Kim Liên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27041" y="3038364"/>
          <a:ext cx="11492818" cy="3454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0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60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500m so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rệt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sườn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500m so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sườn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chia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537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56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08415" y="0"/>
            <a:ext cx="7862206" cy="29228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9562" y="5260912"/>
            <a:ext cx="3397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200m so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82150" y="5260912"/>
            <a:ext cx="5105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449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Đồi Chè Cầu Đất - Đà Lạt, Lâm Đồ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92" y="0"/>
            <a:ext cx="5553075" cy="369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7334" y="123825"/>
            <a:ext cx="485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https://gody.vn/chau-a/viet-nam/lam-dong/doi-che-cau-dat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6" name="Picture 6" descr="Rụng tim” trước vẻ đẹp của 5 đồi chè Việt Nam dịp du xuân 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09" y="1"/>
            <a:ext cx="5599641" cy="372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86525" y="381000"/>
            <a:ext cx="5208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https://eva.vn/du-lich/rung-tim-truoc-ve-dep-cua-5-doi-che-viet-nam-dip-du-xuan-2018-c287a341133.html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8" name="Picture 8" descr="http://baoyenbai.com.vn/Includes/NewsDetail/10_2013/dt_31102013195_hoa-n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7" y="3699737"/>
            <a:ext cx="5459943" cy="315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3450" y="4086224"/>
            <a:ext cx="4495800" cy="657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http://baoyenbai.com.vn/226/103637/Mien-man-ngo-doi.aspx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AutoShape 14" descr="Lâm Đồng: Tái canh cà phê đứng đầu Tây Nguyên - Báo Lâm Đồng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8" name="Picture 18" descr="Vườn cà phê có năng suất vượt trội nhờ cách chăm sóc... &quot;ngược đời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09" y="3724816"/>
            <a:ext cx="5599641" cy="313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86525" y="4105816"/>
            <a:ext cx="5083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https://laodong.vn/kinh-doanh/vuon-ca-phe-co-nang-suat-vuot-troi-nho-cach-cham-soc-nguoc-doi-986871.ldo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8876" y="2719955"/>
          <a:ext cx="11492818" cy="3795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0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8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500m so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rệt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sườn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500m so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sườn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chia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029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200m so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sườn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thoải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193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08415" y="0"/>
            <a:ext cx="7919356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35743" y="5869829"/>
            <a:ext cx="3432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200m so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5869829"/>
            <a:ext cx="5685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gợn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3"/>
          <a:stretch/>
        </p:blipFill>
        <p:spPr>
          <a:xfrm>
            <a:off x="6114417" y="0"/>
            <a:ext cx="6077582" cy="4257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78049" y="4257790"/>
            <a:ext cx="457199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2465" y="4264307"/>
            <a:ext cx="4572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1150" y="4868130"/>
            <a:ext cx="11786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ĐB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85395" y="6068459"/>
            <a:ext cx="8853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ĐB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ĐB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71925" y="23100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https://khoahoc.tv/dong-vat-ky-la-tai-tieu-vung-song-mekong-22362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 descr="Duyên hải miền trung gồm những tỉnh nào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4"/>
            <a:ext cx="6156762" cy="424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008" y="452386"/>
            <a:ext cx="514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https://toploigiai.vn/duyen-hai-mien-trung-gom-nhung-tinh-nao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244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an do tu nhien the gioi"/>
          <p:cNvPicPr>
            <a:picLocks noChangeAspect="1" noChangeArrowheads="1"/>
          </p:cNvPicPr>
          <p:nvPr/>
        </p:nvPicPr>
        <p:blipFill rotWithShape="1">
          <a:blip r:embed="rId3" cstate="print"/>
          <a:srcRect l="33926" t="8024" r="17794" b="19403"/>
          <a:stretch/>
        </p:blipFill>
        <p:spPr bwMode="auto">
          <a:xfrm>
            <a:off x="1524000" y="772202"/>
            <a:ext cx="9144000" cy="6085799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4059456" y="3192355"/>
            <a:ext cx="187972" cy="481943"/>
          </a:xfrm>
          <a:custGeom>
            <a:avLst/>
            <a:gdLst>
              <a:gd name="connsiteX0" fmla="*/ 147466 w 517102"/>
              <a:gd name="connsiteY0" fmla="*/ 1010952 h 1019811"/>
              <a:gd name="connsiteX1" fmla="*/ 259760 w 517102"/>
              <a:gd name="connsiteY1" fmla="*/ 770320 h 1019811"/>
              <a:gd name="connsiteX2" fmla="*/ 243718 w 517102"/>
              <a:gd name="connsiteY2" fmla="*/ 625941 h 1019811"/>
              <a:gd name="connsiteX3" fmla="*/ 131424 w 517102"/>
              <a:gd name="connsiteY3" fmla="*/ 449478 h 1019811"/>
              <a:gd name="connsiteX4" fmla="*/ 35171 w 517102"/>
              <a:gd name="connsiteY4" fmla="*/ 321141 h 1019811"/>
              <a:gd name="connsiteX5" fmla="*/ 3087 w 517102"/>
              <a:gd name="connsiteY5" fmla="*/ 208846 h 1019811"/>
              <a:gd name="connsiteX6" fmla="*/ 3087 w 517102"/>
              <a:gd name="connsiteY6" fmla="*/ 112594 h 1019811"/>
              <a:gd name="connsiteX7" fmla="*/ 19129 w 517102"/>
              <a:gd name="connsiteY7" fmla="*/ 48425 h 1019811"/>
              <a:gd name="connsiteX8" fmla="*/ 115382 w 517102"/>
              <a:gd name="connsiteY8" fmla="*/ 16341 h 1019811"/>
              <a:gd name="connsiteX9" fmla="*/ 179550 w 517102"/>
              <a:gd name="connsiteY9" fmla="*/ 16341 h 1019811"/>
              <a:gd name="connsiteX10" fmla="*/ 275803 w 517102"/>
              <a:gd name="connsiteY10" fmla="*/ 299 h 1019811"/>
              <a:gd name="connsiteX11" fmla="*/ 404139 w 517102"/>
              <a:gd name="connsiteY11" fmla="*/ 32383 h 1019811"/>
              <a:gd name="connsiteX12" fmla="*/ 420182 w 517102"/>
              <a:gd name="connsiteY12" fmla="*/ 128636 h 1019811"/>
              <a:gd name="connsiteX13" fmla="*/ 404139 w 517102"/>
              <a:gd name="connsiteY13" fmla="*/ 176762 h 1019811"/>
              <a:gd name="connsiteX14" fmla="*/ 339971 w 517102"/>
              <a:gd name="connsiteY14" fmla="*/ 273015 h 1019811"/>
              <a:gd name="connsiteX15" fmla="*/ 356013 w 517102"/>
              <a:gd name="connsiteY15" fmla="*/ 369268 h 1019811"/>
              <a:gd name="connsiteX16" fmla="*/ 404139 w 517102"/>
              <a:gd name="connsiteY16" fmla="*/ 465520 h 1019811"/>
              <a:gd name="connsiteX17" fmla="*/ 484350 w 517102"/>
              <a:gd name="connsiteY17" fmla="*/ 545731 h 1019811"/>
              <a:gd name="connsiteX18" fmla="*/ 516434 w 517102"/>
              <a:gd name="connsiteY18" fmla="*/ 706152 h 1019811"/>
              <a:gd name="connsiteX19" fmla="*/ 500392 w 517102"/>
              <a:gd name="connsiteY19" fmla="*/ 834489 h 1019811"/>
              <a:gd name="connsiteX20" fmla="*/ 436224 w 517102"/>
              <a:gd name="connsiteY20" fmla="*/ 946783 h 1019811"/>
              <a:gd name="connsiteX21" fmla="*/ 323929 w 517102"/>
              <a:gd name="connsiteY21" fmla="*/ 962825 h 1019811"/>
              <a:gd name="connsiteX22" fmla="*/ 147466 w 517102"/>
              <a:gd name="connsiteY22" fmla="*/ 1010952 h 101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7102" h="1019811">
                <a:moveTo>
                  <a:pt x="147466" y="1010952"/>
                </a:moveTo>
                <a:cubicBezTo>
                  <a:pt x="136771" y="978868"/>
                  <a:pt x="243718" y="834488"/>
                  <a:pt x="259760" y="770320"/>
                </a:cubicBezTo>
                <a:cubicBezTo>
                  <a:pt x="275802" y="706152"/>
                  <a:pt x="265107" y="679415"/>
                  <a:pt x="243718" y="625941"/>
                </a:cubicBezTo>
                <a:cubicBezTo>
                  <a:pt x="222329" y="572467"/>
                  <a:pt x="166182" y="500278"/>
                  <a:pt x="131424" y="449478"/>
                </a:cubicBezTo>
                <a:cubicBezTo>
                  <a:pt x="96666" y="398678"/>
                  <a:pt x="56560" y="361246"/>
                  <a:pt x="35171" y="321141"/>
                </a:cubicBezTo>
                <a:cubicBezTo>
                  <a:pt x="13782" y="281036"/>
                  <a:pt x="8434" y="243604"/>
                  <a:pt x="3087" y="208846"/>
                </a:cubicBezTo>
                <a:cubicBezTo>
                  <a:pt x="-2260" y="174088"/>
                  <a:pt x="413" y="139331"/>
                  <a:pt x="3087" y="112594"/>
                </a:cubicBezTo>
                <a:cubicBezTo>
                  <a:pt x="5761" y="85857"/>
                  <a:pt x="413" y="64467"/>
                  <a:pt x="19129" y="48425"/>
                </a:cubicBezTo>
                <a:cubicBezTo>
                  <a:pt x="37845" y="32383"/>
                  <a:pt x="88645" y="21688"/>
                  <a:pt x="115382" y="16341"/>
                </a:cubicBezTo>
                <a:cubicBezTo>
                  <a:pt x="142119" y="10994"/>
                  <a:pt x="152813" y="19015"/>
                  <a:pt x="179550" y="16341"/>
                </a:cubicBezTo>
                <a:cubicBezTo>
                  <a:pt x="206287" y="13667"/>
                  <a:pt x="238372" y="-2375"/>
                  <a:pt x="275803" y="299"/>
                </a:cubicBezTo>
                <a:cubicBezTo>
                  <a:pt x="313234" y="2973"/>
                  <a:pt x="380076" y="10993"/>
                  <a:pt x="404139" y="32383"/>
                </a:cubicBezTo>
                <a:cubicBezTo>
                  <a:pt x="428202" y="53772"/>
                  <a:pt x="420182" y="104573"/>
                  <a:pt x="420182" y="128636"/>
                </a:cubicBezTo>
                <a:cubicBezTo>
                  <a:pt x="420182" y="152699"/>
                  <a:pt x="417507" y="152699"/>
                  <a:pt x="404139" y="176762"/>
                </a:cubicBezTo>
                <a:cubicBezTo>
                  <a:pt x="390771" y="200825"/>
                  <a:pt x="347992" y="240931"/>
                  <a:pt x="339971" y="273015"/>
                </a:cubicBezTo>
                <a:cubicBezTo>
                  <a:pt x="331950" y="305099"/>
                  <a:pt x="345318" y="337184"/>
                  <a:pt x="356013" y="369268"/>
                </a:cubicBezTo>
                <a:cubicBezTo>
                  <a:pt x="366708" y="401352"/>
                  <a:pt x="382750" y="436110"/>
                  <a:pt x="404139" y="465520"/>
                </a:cubicBezTo>
                <a:cubicBezTo>
                  <a:pt x="425528" y="494930"/>
                  <a:pt x="465634" y="505626"/>
                  <a:pt x="484350" y="545731"/>
                </a:cubicBezTo>
                <a:cubicBezTo>
                  <a:pt x="503066" y="585836"/>
                  <a:pt x="513760" y="658026"/>
                  <a:pt x="516434" y="706152"/>
                </a:cubicBezTo>
                <a:cubicBezTo>
                  <a:pt x="519108" y="754278"/>
                  <a:pt x="513760" y="794384"/>
                  <a:pt x="500392" y="834489"/>
                </a:cubicBezTo>
                <a:cubicBezTo>
                  <a:pt x="487024" y="874594"/>
                  <a:pt x="465634" y="925394"/>
                  <a:pt x="436224" y="946783"/>
                </a:cubicBezTo>
                <a:cubicBezTo>
                  <a:pt x="406814" y="968172"/>
                  <a:pt x="366708" y="946783"/>
                  <a:pt x="323929" y="962825"/>
                </a:cubicBezTo>
                <a:cubicBezTo>
                  <a:pt x="281150" y="978867"/>
                  <a:pt x="158161" y="1043036"/>
                  <a:pt x="147466" y="1010952"/>
                </a:cubicBezTo>
                <a:close/>
              </a:path>
            </a:pathLst>
          </a:cu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08769" y="2609799"/>
            <a:ext cx="160020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ĐB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Nin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206365" y="3007192"/>
            <a:ext cx="402504" cy="2004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8283929" y="2719006"/>
            <a:ext cx="373398" cy="288187"/>
          </a:xfrm>
          <a:custGeom>
            <a:avLst/>
            <a:gdLst>
              <a:gd name="connsiteX0" fmla="*/ 299 w 802806"/>
              <a:gd name="connsiteY0" fmla="*/ 424409 h 609816"/>
              <a:gd name="connsiteX1" fmla="*/ 16341 w 802806"/>
              <a:gd name="connsiteY1" fmla="*/ 231904 h 609816"/>
              <a:gd name="connsiteX2" fmla="*/ 16341 w 802806"/>
              <a:gd name="connsiteY2" fmla="*/ 39399 h 609816"/>
              <a:gd name="connsiteX3" fmla="*/ 96552 w 802806"/>
              <a:gd name="connsiteY3" fmla="*/ 7315 h 609816"/>
              <a:gd name="connsiteX4" fmla="*/ 240931 w 802806"/>
              <a:gd name="connsiteY4" fmla="*/ 7315 h 609816"/>
              <a:gd name="connsiteX5" fmla="*/ 273015 w 802806"/>
              <a:gd name="connsiteY5" fmla="*/ 87525 h 609816"/>
              <a:gd name="connsiteX6" fmla="*/ 353226 w 802806"/>
              <a:gd name="connsiteY6" fmla="*/ 151694 h 609816"/>
              <a:gd name="connsiteX7" fmla="*/ 417394 w 802806"/>
              <a:gd name="connsiteY7" fmla="*/ 135651 h 609816"/>
              <a:gd name="connsiteX8" fmla="*/ 449478 w 802806"/>
              <a:gd name="connsiteY8" fmla="*/ 183778 h 609816"/>
              <a:gd name="connsiteX9" fmla="*/ 577815 w 802806"/>
              <a:gd name="connsiteY9" fmla="*/ 199820 h 609816"/>
              <a:gd name="connsiteX10" fmla="*/ 658026 w 802806"/>
              <a:gd name="connsiteY10" fmla="*/ 151694 h 609816"/>
              <a:gd name="connsiteX11" fmla="*/ 770320 w 802806"/>
              <a:gd name="connsiteY11" fmla="*/ 151694 h 609816"/>
              <a:gd name="connsiteX12" fmla="*/ 802405 w 802806"/>
              <a:gd name="connsiteY12" fmla="*/ 215862 h 609816"/>
              <a:gd name="connsiteX13" fmla="*/ 754278 w 802806"/>
              <a:gd name="connsiteY13" fmla="*/ 263988 h 609816"/>
              <a:gd name="connsiteX14" fmla="*/ 738236 w 802806"/>
              <a:gd name="connsiteY14" fmla="*/ 263988 h 609816"/>
              <a:gd name="connsiteX15" fmla="*/ 722194 w 802806"/>
              <a:gd name="connsiteY15" fmla="*/ 312115 h 609816"/>
              <a:gd name="connsiteX16" fmla="*/ 674068 w 802806"/>
              <a:gd name="connsiteY16" fmla="*/ 328157 h 609816"/>
              <a:gd name="connsiteX17" fmla="*/ 641984 w 802806"/>
              <a:gd name="connsiteY17" fmla="*/ 392325 h 609816"/>
              <a:gd name="connsiteX18" fmla="*/ 641984 w 802806"/>
              <a:gd name="connsiteY18" fmla="*/ 472536 h 609816"/>
              <a:gd name="connsiteX19" fmla="*/ 690110 w 802806"/>
              <a:gd name="connsiteY19" fmla="*/ 472536 h 609816"/>
              <a:gd name="connsiteX20" fmla="*/ 561773 w 802806"/>
              <a:gd name="connsiteY20" fmla="*/ 552746 h 609816"/>
              <a:gd name="connsiteX21" fmla="*/ 385310 w 802806"/>
              <a:gd name="connsiteY21" fmla="*/ 584830 h 609816"/>
              <a:gd name="connsiteX22" fmla="*/ 273015 w 802806"/>
              <a:gd name="connsiteY22" fmla="*/ 600872 h 609816"/>
              <a:gd name="connsiteX23" fmla="*/ 144678 w 802806"/>
              <a:gd name="connsiteY23" fmla="*/ 600872 h 609816"/>
              <a:gd name="connsiteX24" fmla="*/ 32384 w 802806"/>
              <a:gd name="connsiteY24" fmla="*/ 488578 h 609816"/>
              <a:gd name="connsiteX25" fmla="*/ 299 w 802806"/>
              <a:gd name="connsiteY25" fmla="*/ 424409 h 60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2806" h="609816">
                <a:moveTo>
                  <a:pt x="299" y="424409"/>
                </a:moveTo>
                <a:cubicBezTo>
                  <a:pt x="-2375" y="381630"/>
                  <a:pt x="13667" y="296072"/>
                  <a:pt x="16341" y="231904"/>
                </a:cubicBezTo>
                <a:cubicBezTo>
                  <a:pt x="19015" y="167736"/>
                  <a:pt x="2972" y="76831"/>
                  <a:pt x="16341" y="39399"/>
                </a:cubicBezTo>
                <a:cubicBezTo>
                  <a:pt x="29710" y="1967"/>
                  <a:pt x="59120" y="12662"/>
                  <a:pt x="96552" y="7315"/>
                </a:cubicBezTo>
                <a:cubicBezTo>
                  <a:pt x="133984" y="1968"/>
                  <a:pt x="211521" y="-6053"/>
                  <a:pt x="240931" y="7315"/>
                </a:cubicBezTo>
                <a:cubicBezTo>
                  <a:pt x="270341" y="20683"/>
                  <a:pt x="254299" y="63462"/>
                  <a:pt x="273015" y="87525"/>
                </a:cubicBezTo>
                <a:cubicBezTo>
                  <a:pt x="291731" y="111588"/>
                  <a:pt x="329163" y="143673"/>
                  <a:pt x="353226" y="151694"/>
                </a:cubicBezTo>
                <a:cubicBezTo>
                  <a:pt x="377289" y="159715"/>
                  <a:pt x="401352" y="130304"/>
                  <a:pt x="417394" y="135651"/>
                </a:cubicBezTo>
                <a:cubicBezTo>
                  <a:pt x="433436" y="140998"/>
                  <a:pt x="422741" y="173083"/>
                  <a:pt x="449478" y="183778"/>
                </a:cubicBezTo>
                <a:cubicBezTo>
                  <a:pt x="476215" y="194473"/>
                  <a:pt x="543057" y="205167"/>
                  <a:pt x="577815" y="199820"/>
                </a:cubicBezTo>
                <a:cubicBezTo>
                  <a:pt x="612573" y="194473"/>
                  <a:pt x="625942" y="159715"/>
                  <a:pt x="658026" y="151694"/>
                </a:cubicBezTo>
                <a:cubicBezTo>
                  <a:pt x="690110" y="143673"/>
                  <a:pt x="746257" y="140999"/>
                  <a:pt x="770320" y="151694"/>
                </a:cubicBezTo>
                <a:cubicBezTo>
                  <a:pt x="794383" y="162389"/>
                  <a:pt x="805079" y="197146"/>
                  <a:pt x="802405" y="215862"/>
                </a:cubicBezTo>
                <a:cubicBezTo>
                  <a:pt x="799731" y="234578"/>
                  <a:pt x="764973" y="255967"/>
                  <a:pt x="754278" y="263988"/>
                </a:cubicBezTo>
                <a:cubicBezTo>
                  <a:pt x="743583" y="272009"/>
                  <a:pt x="743583" y="255967"/>
                  <a:pt x="738236" y="263988"/>
                </a:cubicBezTo>
                <a:cubicBezTo>
                  <a:pt x="732889" y="272009"/>
                  <a:pt x="732889" y="301420"/>
                  <a:pt x="722194" y="312115"/>
                </a:cubicBezTo>
                <a:cubicBezTo>
                  <a:pt x="711499" y="322810"/>
                  <a:pt x="687436" y="314789"/>
                  <a:pt x="674068" y="328157"/>
                </a:cubicBezTo>
                <a:cubicBezTo>
                  <a:pt x="660700" y="341525"/>
                  <a:pt x="647331" y="368262"/>
                  <a:pt x="641984" y="392325"/>
                </a:cubicBezTo>
                <a:cubicBezTo>
                  <a:pt x="636637" y="416388"/>
                  <a:pt x="633963" y="459168"/>
                  <a:pt x="641984" y="472536"/>
                </a:cubicBezTo>
                <a:cubicBezTo>
                  <a:pt x="650005" y="485904"/>
                  <a:pt x="703479" y="459168"/>
                  <a:pt x="690110" y="472536"/>
                </a:cubicBezTo>
                <a:cubicBezTo>
                  <a:pt x="676742" y="485904"/>
                  <a:pt x="612573" y="534030"/>
                  <a:pt x="561773" y="552746"/>
                </a:cubicBezTo>
                <a:cubicBezTo>
                  <a:pt x="510973" y="571462"/>
                  <a:pt x="433436" y="576809"/>
                  <a:pt x="385310" y="584830"/>
                </a:cubicBezTo>
                <a:cubicBezTo>
                  <a:pt x="337184" y="592851"/>
                  <a:pt x="313120" y="598198"/>
                  <a:pt x="273015" y="600872"/>
                </a:cubicBezTo>
                <a:cubicBezTo>
                  <a:pt x="232910" y="603546"/>
                  <a:pt x="184783" y="619588"/>
                  <a:pt x="144678" y="600872"/>
                </a:cubicBezTo>
                <a:cubicBezTo>
                  <a:pt x="104573" y="582156"/>
                  <a:pt x="53773" y="517988"/>
                  <a:pt x="32384" y="488578"/>
                </a:cubicBezTo>
                <a:cubicBezTo>
                  <a:pt x="10995" y="459168"/>
                  <a:pt x="2973" y="467188"/>
                  <a:pt x="299" y="424409"/>
                </a:cubicBezTo>
                <a:close/>
              </a:path>
            </a:pathLst>
          </a:cu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724455" y="1982006"/>
            <a:ext cx="237764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ĐB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>
          <a:xfrm flipH="1">
            <a:off x="8478067" y="2382117"/>
            <a:ext cx="435209" cy="4009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8148142" y="4094657"/>
            <a:ext cx="113542" cy="129460"/>
          </a:xfrm>
          <a:custGeom>
            <a:avLst/>
            <a:gdLst>
              <a:gd name="connsiteX0" fmla="*/ 131820 w 244115"/>
              <a:gd name="connsiteY0" fmla="*/ 0 h 273942"/>
              <a:gd name="connsiteX1" fmla="*/ 195989 w 244115"/>
              <a:gd name="connsiteY1" fmla="*/ 48126 h 273942"/>
              <a:gd name="connsiteX2" fmla="*/ 244115 w 244115"/>
              <a:gd name="connsiteY2" fmla="*/ 112294 h 273942"/>
              <a:gd name="connsiteX3" fmla="*/ 195989 w 244115"/>
              <a:gd name="connsiteY3" fmla="*/ 160421 h 273942"/>
              <a:gd name="connsiteX4" fmla="*/ 131820 w 244115"/>
              <a:gd name="connsiteY4" fmla="*/ 192505 h 273942"/>
              <a:gd name="connsiteX5" fmla="*/ 99736 w 244115"/>
              <a:gd name="connsiteY5" fmla="*/ 224589 h 273942"/>
              <a:gd name="connsiteX6" fmla="*/ 67652 w 244115"/>
              <a:gd name="connsiteY6" fmla="*/ 256673 h 273942"/>
              <a:gd name="connsiteX7" fmla="*/ 3483 w 244115"/>
              <a:gd name="connsiteY7" fmla="*/ 272715 h 273942"/>
              <a:gd name="connsiteX8" fmla="*/ 19526 w 244115"/>
              <a:gd name="connsiteY8" fmla="*/ 224589 h 273942"/>
              <a:gd name="connsiteX9" fmla="*/ 3483 w 244115"/>
              <a:gd name="connsiteY9" fmla="*/ 128336 h 273942"/>
              <a:gd name="connsiteX10" fmla="*/ 99736 w 244115"/>
              <a:gd name="connsiteY10" fmla="*/ 48126 h 273942"/>
              <a:gd name="connsiteX11" fmla="*/ 131820 w 244115"/>
              <a:gd name="connsiteY11" fmla="*/ 0 h 27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115" h="273942">
                <a:moveTo>
                  <a:pt x="131820" y="0"/>
                </a:moveTo>
                <a:cubicBezTo>
                  <a:pt x="147862" y="0"/>
                  <a:pt x="177273" y="29410"/>
                  <a:pt x="195989" y="48126"/>
                </a:cubicBezTo>
                <a:cubicBezTo>
                  <a:pt x="214705" y="66842"/>
                  <a:pt x="244115" y="93578"/>
                  <a:pt x="244115" y="112294"/>
                </a:cubicBezTo>
                <a:cubicBezTo>
                  <a:pt x="244115" y="131010"/>
                  <a:pt x="214705" y="147053"/>
                  <a:pt x="195989" y="160421"/>
                </a:cubicBezTo>
                <a:cubicBezTo>
                  <a:pt x="177273" y="173789"/>
                  <a:pt x="147862" y="181810"/>
                  <a:pt x="131820" y="192505"/>
                </a:cubicBezTo>
                <a:cubicBezTo>
                  <a:pt x="115778" y="203200"/>
                  <a:pt x="99736" y="224589"/>
                  <a:pt x="99736" y="224589"/>
                </a:cubicBezTo>
                <a:cubicBezTo>
                  <a:pt x="89041" y="235284"/>
                  <a:pt x="83694" y="248652"/>
                  <a:pt x="67652" y="256673"/>
                </a:cubicBezTo>
                <a:cubicBezTo>
                  <a:pt x="51610" y="264694"/>
                  <a:pt x="11504" y="278062"/>
                  <a:pt x="3483" y="272715"/>
                </a:cubicBezTo>
                <a:cubicBezTo>
                  <a:pt x="-4538" y="267368"/>
                  <a:pt x="19526" y="248652"/>
                  <a:pt x="19526" y="224589"/>
                </a:cubicBezTo>
                <a:cubicBezTo>
                  <a:pt x="19526" y="200526"/>
                  <a:pt x="-9885" y="157746"/>
                  <a:pt x="3483" y="128336"/>
                </a:cubicBezTo>
                <a:cubicBezTo>
                  <a:pt x="16851" y="98926"/>
                  <a:pt x="72999" y="66842"/>
                  <a:pt x="99736" y="48126"/>
                </a:cubicBezTo>
                <a:cubicBezTo>
                  <a:pt x="126473" y="29410"/>
                  <a:pt x="115778" y="0"/>
                  <a:pt x="131820" y="0"/>
                </a:cubicBezTo>
                <a:close/>
              </a:path>
            </a:pathLst>
          </a:cu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261685" y="3417507"/>
            <a:ext cx="240631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ĐB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cxnSp>
        <p:nvCxnSpPr>
          <p:cNvPr id="32" name="Straight Arrow Connector 31"/>
          <p:cNvCxnSpPr>
            <a:stCxn id="26" idx="2"/>
          </p:cNvCxnSpPr>
          <p:nvPr/>
        </p:nvCxnSpPr>
        <p:spPr>
          <a:xfrm flipH="1">
            <a:off x="8239300" y="3817618"/>
            <a:ext cx="1225542" cy="2997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153442" y="254041"/>
            <a:ext cx="3726085" cy="492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950" y="1982005"/>
            <a:ext cx="7334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https://tulieu.violet.vn/document/ban-do-tu-nhien-the-gioi-3390068.html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3" grpId="0" animBg="1"/>
      <p:bldP spid="23" grpId="0" animBg="1"/>
      <p:bldP spid="12" grpId="0" animBg="1"/>
      <p:bldP spid="26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1429" y="785204"/>
            <a:ext cx="11885861" cy="6072796"/>
            <a:chOff x="33088" y="752547"/>
            <a:chExt cx="9116808" cy="60727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7" y="3767665"/>
              <a:ext cx="3222400" cy="30576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028" y="752547"/>
              <a:ext cx="2993572" cy="29608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8" y="752547"/>
              <a:ext cx="3221182" cy="29499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3782179"/>
              <a:ext cx="3130096" cy="30431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256" y="757989"/>
              <a:ext cx="2821772" cy="29499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527" y="3752822"/>
              <a:ext cx="2863501" cy="30507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1" name="Rectangle 10"/>
          <p:cNvSpPr/>
          <p:nvPr/>
        </p:nvSpPr>
        <p:spPr>
          <a:xfrm>
            <a:off x="1682018" y="84833"/>
            <a:ext cx="905419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39933" y="3095864"/>
          <a:ext cx="10850525" cy="3071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6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1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8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17515" y="0"/>
            <a:ext cx="9095362" cy="28502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3291" y="3779356"/>
            <a:ext cx="7703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3291" y="4952916"/>
            <a:ext cx="7703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86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672" y="898149"/>
            <a:ext cx="900271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9443" y="215360"/>
            <a:ext cx="10499272" cy="68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NỘI SINH VÀ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SINH.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DẠNG ĐỊA HÌNH CHÍNH. KHOÁNG SẢN.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72" y="5545332"/>
            <a:ext cx="32339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13429" y="1750187"/>
          <a:ext cx="11492818" cy="3795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0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8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500m so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rệt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sườn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500m so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sườn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chia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029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200m so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sườn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thoải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193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730296" y="4900061"/>
            <a:ext cx="3432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200m so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0553" y="4900061"/>
            <a:ext cx="5685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gợn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6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6984460" y="180311"/>
            <a:ext cx="5038927" cy="373380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136" y="1070441"/>
            <a:ext cx="6319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Khoáng sản là những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 vật và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ích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người khai thác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trong sản xuất và đời sống.</a:t>
            </a:r>
            <a:endParaRPr lang="en-US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136" y="107570"/>
            <a:ext cx="32339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984459" y="180311"/>
            <a:ext cx="5038927" cy="373380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877" y="3208969"/>
            <a:ext cx="658832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32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 sản gồ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loại: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than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than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spcAft>
                <a:spcPts val="8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 loại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</a:t>
            </a:r>
          </a:p>
          <a:p>
            <a:pPr algn="just">
              <a:spcAft>
                <a:spcPts val="8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P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 kim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1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9" grpId="0"/>
      <p:bldP spid="5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2192" y="181825"/>
            <a:ext cx="6332706" cy="44290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14866" y="267671"/>
            <a:ext cx="5240429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 hãy cho biết các hình a, b, c, d là khoáng sản nào?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4866" y="3412958"/>
            <a:ext cx="524042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 khoáng sản này có công dụng gì?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998" y="4863032"/>
            <a:ext cx="538962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kể tên một vài khoáng sản khác mà em biết.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4866" y="1409427"/>
            <a:ext cx="5240428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Đá vôi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than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vàng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kim cương</a:t>
            </a:r>
            <a:endParaRPr lang="vi-VN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8596" y="4554714"/>
            <a:ext cx="5356698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dụng: có ích được con người, khai thác sử dụng sản xuất và đời sống</a:t>
            </a:r>
            <a:endParaRPr lang="vi-VN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998" y="685800"/>
            <a:ext cx="2191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https://asean2010.vn/cong-thuc-hoa-hoc-cua-da-voi/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48050" y="828677"/>
            <a:ext cx="233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https://giaidapviet.com/content/than-da-duoc-hinh-thanh-nhu-the-nao/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6880" y="-277096"/>
            <a:ext cx="1291983" cy="86353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2206599" y="142532"/>
            <a:ext cx="7869836" cy="6603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NỘI DUNG BÀI HỌC</a:t>
            </a:r>
            <a:endParaRPr lang="en-GB" sz="44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09" name="Google Shape;109;p2"/>
          <p:cNvGrpSpPr/>
          <p:nvPr/>
        </p:nvGrpSpPr>
        <p:grpSpPr>
          <a:xfrm>
            <a:off x="6368735" y="4578539"/>
            <a:ext cx="5131000" cy="1372586"/>
            <a:chOff x="5489437" y="1671145"/>
            <a:chExt cx="6979697" cy="1460794"/>
          </a:xfrm>
        </p:grpSpPr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 t="37138"/>
            <a:stretch/>
          </p:blipFill>
          <p:spPr>
            <a:xfrm>
              <a:off x="5555671" y="1786758"/>
              <a:ext cx="6913463" cy="13451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"/>
            <p:cNvSpPr/>
            <p:nvPr/>
          </p:nvSpPr>
          <p:spPr>
            <a:xfrm>
              <a:off x="5489437" y="1671145"/>
              <a:ext cx="6366232" cy="932137"/>
            </a:xfrm>
            <a:custGeom>
              <a:avLst/>
              <a:gdLst/>
              <a:ahLst/>
              <a:cxnLst/>
              <a:rect l="l" t="t" r="r" b="b"/>
              <a:pathLst>
                <a:path w="6366232" h="935498" extrusionOk="0">
                  <a:moveTo>
                    <a:pt x="101633" y="0"/>
                  </a:moveTo>
                  <a:lnTo>
                    <a:pt x="5819695" y="21096"/>
                  </a:lnTo>
                  <a:lnTo>
                    <a:pt x="5819695" y="21097"/>
                  </a:lnTo>
                  <a:lnTo>
                    <a:pt x="6366232" y="457056"/>
                  </a:lnTo>
                  <a:lnTo>
                    <a:pt x="5819695" y="935498"/>
                  </a:lnTo>
                  <a:lnTo>
                    <a:pt x="5819695" y="935496"/>
                  </a:lnTo>
                  <a:lnTo>
                    <a:pt x="154185" y="935496"/>
                  </a:lnTo>
                  <a:cubicBezTo>
                    <a:pt x="38572" y="715081"/>
                    <a:pt x="-98063" y="568506"/>
                    <a:pt x="101633" y="0"/>
                  </a:cubicBez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340102" y="4618501"/>
            <a:ext cx="2752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oogle Shape;104;p2"/>
          <p:cNvGrpSpPr/>
          <p:nvPr/>
        </p:nvGrpSpPr>
        <p:grpSpPr>
          <a:xfrm flipH="1">
            <a:off x="-196055" y="2347393"/>
            <a:ext cx="6564790" cy="1839657"/>
            <a:chOff x="5489437" y="1671145"/>
            <a:chExt cx="6979697" cy="1460794"/>
          </a:xfrm>
        </p:grpSpPr>
        <p:pic>
          <p:nvPicPr>
            <p:cNvPr id="26" name="Google Shape;105;p2"/>
            <p:cNvPicPr preferRelativeResize="0"/>
            <p:nvPr/>
          </p:nvPicPr>
          <p:blipFill rotWithShape="1">
            <a:blip r:embed="rId5">
              <a:alphaModFix/>
            </a:blip>
            <a:srcRect t="37138"/>
            <a:stretch/>
          </p:blipFill>
          <p:spPr>
            <a:xfrm>
              <a:off x="5555671" y="1786758"/>
              <a:ext cx="6913463" cy="13451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106;p2"/>
            <p:cNvSpPr/>
            <p:nvPr/>
          </p:nvSpPr>
          <p:spPr>
            <a:xfrm>
              <a:off x="5489437" y="1671145"/>
              <a:ext cx="6366232" cy="932137"/>
            </a:xfrm>
            <a:custGeom>
              <a:avLst/>
              <a:gdLst/>
              <a:ahLst/>
              <a:cxnLst/>
              <a:rect l="l" t="t" r="r" b="b"/>
              <a:pathLst>
                <a:path w="6366232" h="935498" extrusionOk="0">
                  <a:moveTo>
                    <a:pt x="101633" y="0"/>
                  </a:moveTo>
                  <a:lnTo>
                    <a:pt x="5819695" y="21096"/>
                  </a:lnTo>
                  <a:lnTo>
                    <a:pt x="5819695" y="21097"/>
                  </a:lnTo>
                  <a:lnTo>
                    <a:pt x="6366232" y="457056"/>
                  </a:lnTo>
                  <a:lnTo>
                    <a:pt x="5819695" y="935498"/>
                  </a:lnTo>
                  <a:lnTo>
                    <a:pt x="5819695" y="935496"/>
                  </a:lnTo>
                  <a:lnTo>
                    <a:pt x="154185" y="935496"/>
                  </a:lnTo>
                  <a:cubicBezTo>
                    <a:pt x="38572" y="715081"/>
                    <a:pt x="-98063" y="568506"/>
                    <a:pt x="101633" y="0"/>
                  </a:cubicBez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5927" y="2598750"/>
            <a:ext cx="542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GB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503103" y="2687113"/>
            <a:ext cx="686144" cy="58010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GB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640810" y="4694607"/>
            <a:ext cx="686144" cy="58010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GB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6450" y="1846848"/>
            <a:ext cx="4022679" cy="2561243"/>
          </a:xfrm>
          <a:prstGeom prst="rect">
            <a:avLst/>
          </a:prstGeom>
        </p:spPr>
      </p:pic>
      <p:pic>
        <p:nvPicPr>
          <p:cNvPr id="31" name="Picture 11" descr="DONG B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75" y="5073209"/>
            <a:ext cx="2379685" cy="130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4" y="5143928"/>
            <a:ext cx="2290521" cy="1234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8" descr="Núi Ever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33" y="3531586"/>
            <a:ext cx="2422242" cy="152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47" y="3621472"/>
            <a:ext cx="2260569" cy="1432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442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17"/>
    </mc:Choice>
    <mc:Fallback xmlns="">
      <p:transition spd="slow" advTm="13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0" grpId="0"/>
      <p:bldP spid="32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998087" y="6329185"/>
            <a:ext cx="215467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039797" y="6362195"/>
            <a:ext cx="2954467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(Ruby)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576112" y="4851132"/>
            <a:ext cx="173638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Tại sao kim cương có nhiều màu? - JEMMIA DIAMONDJEMMIA DIAM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10262" y="1138473"/>
            <a:ext cx="6483578" cy="405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802" y="317633"/>
            <a:ext cx="328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https://jemmia.vn/tai-sao-kim-cuong-co-nhieu-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53" y="23851"/>
            <a:ext cx="3865124" cy="2895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9797" y="433136"/>
            <a:ext cx="2954467" cy="92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https://vi.wikipedia.org/wiki/Th%E1%BB%8Fi_v%C3%A0ng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8" name="Picture 10" descr="Đá Ruby là gì? Cách phân biệt thật gi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53" y="3067244"/>
            <a:ext cx="3932879" cy="31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03006" y="3628724"/>
            <a:ext cx="29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https://eropi.com/news/da-ruby-la-gi-cach-phan-biet-that-gia/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80" name="Picture 12" descr="Ảnh hiếm về mỏ muối đá kỳ lạ nằm sâu dưới đáy hồ | VOV.V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985" y="1330097"/>
            <a:ext cx="3989122" cy="35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090163" y="2571088"/>
            <a:ext cx="173638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2105" y="1164656"/>
            <a:ext cx="3462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https://vov.vn/the-gioi/anh-hiem-ve-mo-muoi-da-ky-la-nam-sau-duoi-day-ho-509856.vov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898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6741268" y="219222"/>
            <a:ext cx="4941651" cy="2844991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em mỏ khoáng sản là gì?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741267" y="219222"/>
            <a:ext cx="4941651" cy="2844991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hoáng sản có vô tận không?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676" y="107648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 tập trung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 sản có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ỏ khoáng sản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676" y="323165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spcAft>
                <a:spcPts val="80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trong một thời gian dài (hàng vạn, hàng triệu năm) nên cần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 thác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 một cách hợp l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tiết kiệm.</a:t>
            </a:r>
            <a:endParaRPr lang="en-US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136" y="219222"/>
            <a:ext cx="32339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3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Kết quả hình ảnh cho Sự ô nhiễm do khai thác khoáng s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1"/>
            <a:ext cx="631325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963694" y="84105"/>
            <a:ext cx="5479915" cy="523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264" y="895149"/>
            <a:ext cx="528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https://aqualife.vn/su-co-tran-dau-gay-hau-qua-nhu-the-nao-toi-moi-truong/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AutoShape 2" descr="Khai thác khoáng sản và những áp lực đè nặng lên môi trường |  www.tinmoitruong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Ô nhiễm do khai thác khoáng sản ở khu vực giáp ranh | VTV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52" y="685802"/>
            <a:ext cx="5878748" cy="266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7684" y="1203158"/>
            <a:ext cx="5255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https://vtv.vn/xa-hoi/o-nhiem-do-khai-thac-khoang-san-o-khu-vuc-giap-ranh-20201022085312067.htm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8" name="Picture 6" descr="Khai thác khoáng sản đang gây ô nhiễm môi trường nghiêm trọng -  ThienNhien.Net | Con người và Thiên nhiê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52798"/>
            <a:ext cx="6313251" cy="349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492" y="3562146"/>
            <a:ext cx="549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https://www.thiennhien.net/2015/10/01/khai-thac-khoang-san-dang-gay-o-nhiem-moi-truong-nghiem-trong/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200" name="Picture 8" descr="Khai thác ảnh hưởng đến môi trường như thế nào?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49" y="3352798"/>
            <a:ext cx="5949335" cy="358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37684" y="3782728"/>
            <a:ext cx="5005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https://amthuccuoituan.net/details/khai-thac-anh-huong-den-moi-truong-nhu-the-nao.html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1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6" descr="Kết quả hình ảnh cho khai thác khoáng sản và bảo vệ môi tr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31552"/>
            <a:ext cx="6099243" cy="342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667133" y="3704634"/>
            <a:ext cx="5356225" cy="3048000"/>
          </a:xfrm>
          <a:prstGeom prst="cloudCallout">
            <a:avLst>
              <a:gd name="adj1" fmla="val -51656"/>
              <a:gd name="adj2" fmla="val -3232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9242" cy="34315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634" y="308007"/>
            <a:ext cx="4889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https://aqualife.vn/bao-ve-moi-truong-la-gi-nhung-cach-bao-ve-moi-truong-don-gian-nhat/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1895" y="3984859"/>
            <a:ext cx="5053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https://vanthanh.nhatrang.khanhhoa.gov.vn/vi/ve-sinh-moi-truong-rac-thai/bai-tuyen-truyen-ve-bao-ve-moi-truong-hay-nhat-nam-2021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218" name="Picture 2" descr="Quan tâm giáo dục bảo vệ môi trường trong trường họ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242" y="-1"/>
            <a:ext cx="6092758" cy="370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97054" y="442762"/>
            <a:ext cx="4809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https://baothanhhoa.vn/moi-truong/quan-tam-giao-duc-bao-ve-moi-truong-trong-truong-hoc/102717.htm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Kết quả hình ảnh cho hình ảnh năng lượng gió"/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1" name="AutoShape 4" descr="Kết quả hình ảnh cho hình ảnh năng lượng gió"/>
          <p:cNvSpPr>
            <a:spLocks noChangeAspect="1"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2" name="AutoShape 6" descr="Kết quả hình ảnh cho hình ảnh năng lượng gió"/>
          <p:cNvSpPr>
            <a:spLocks noChangeAspect="1"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3" name="AutoShape 8" descr="Kết quả hình ảnh cho hình ảnh năng lượng gió"/>
          <p:cNvSpPr>
            <a:spLocks noChangeAspect="1"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31086" name="Picture 14" descr="Kết quả hình ảnh cho hình ảnh các năng lượng nh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00400"/>
            <a:ext cx="6324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ác nhà máy điện gió tại Việt Nam - Khang Duc Investment &amp; Construction J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0337"/>
            <a:ext cx="6353176" cy="31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893" y="427038"/>
            <a:ext cx="49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hlinkClick r:id="rId4"/>
              </a:rPr>
              <a:t>https://khangducconst.com/tin-tuc/cac-nha-may-nang-luong-dien-gio-tai-viet-nam/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0021" y="3607100"/>
            <a:ext cx="4812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http://tietkiemnangluong.vn/d6/news/Khai-thac-nang-luong-dia-nhiet-cua-trai-dat-124-143-8019.aspx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4" name="Picture 4" descr="Năng lượng mặt trời là gì, phương pháp khai thác và ứng dụng - SUNEM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75" y="10713"/>
            <a:ext cx="5839325" cy="31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835" y="427038"/>
            <a:ext cx="477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/>
              </a:rPr>
              <a:t>https://sunemit.com/nang-luong-mat-troi/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6" name="Picture 6" descr="Năng lượng thủy triều - Nguồn năng lượng tái tạo vô tận cho ngành công  nghiệp điệ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3216341"/>
            <a:ext cx="5867402" cy="380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41432" y="3696100"/>
            <a:ext cx="5159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https://mayphatnhapkhau.vn/nang-luong-thuy-trieu-nguon-nang-luong-tai-tao-vo-tan-cho-nganh-cong-nghiep-khai-thac-dien/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449" y="158622"/>
            <a:ext cx="2982491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4449" y="1270634"/>
            <a:ext cx="113503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40775" y="2356144"/>
          <a:ext cx="11132415" cy="3604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1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0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Đồi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242241" y="2977149"/>
            <a:ext cx="5282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500m so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mực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42240" y="3744529"/>
            <a:ext cx="5282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500m so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mực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2240" y="4467198"/>
            <a:ext cx="5808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200m so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2240" y="5204619"/>
            <a:ext cx="5325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200m so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mực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7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3" grpId="0"/>
      <p:bldP spid="7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3285" y="129650"/>
            <a:ext cx="10473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400" b="1" dirty="0" smtClean="0">
                <a:solidFill>
                  <a:srgbClr val="99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Hãy chọn những từ sau đây điền vào các vị trí tương ứng trong hình 10.3</a:t>
            </a:r>
            <a:endParaRPr lang="en-US" sz="2400" dirty="0" smtClean="0">
              <a:solidFill>
                <a:srgbClr val="99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b="1" dirty="0" smtClean="0">
                <a:solidFill>
                  <a:srgbClr val="99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nl-NL" sz="2400" b="1" i="1" dirty="0" smtClean="0">
                <a:solidFill>
                  <a:srgbClr val="99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 cao tương đối          đỉnh núi          độ cao tuyệt đối          sườn núi</a:t>
            </a:r>
            <a:endParaRPr lang="en-US" sz="2400" b="1" dirty="0" smtClean="0">
              <a:solidFill>
                <a:srgbClr val="99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b="1" i="1" dirty="0" smtClean="0">
                <a:solidFill>
                  <a:srgbClr val="99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núi cao                chân núi          núi trung bình        núi thấp           hẻm vực</a:t>
            </a:r>
            <a:endParaRPr lang="en-US" sz="2400" b="1" dirty="0">
              <a:solidFill>
                <a:srgbClr val="99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[Chân trời sáng tạo] Giải SBT lịch sử và địa lí 6 bài 10: Quá trình nội sinh và ngoại sinh. Các dạng địa hình chính. Khoáng sả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7" y="1329980"/>
            <a:ext cx="11459183" cy="52070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04438" y="3111858"/>
            <a:ext cx="2863281" cy="335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0030" y="3756734"/>
            <a:ext cx="1498898" cy="335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8419" y="2059950"/>
            <a:ext cx="2331607" cy="335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1756" y="3111858"/>
            <a:ext cx="2062474" cy="335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52598" y="3995815"/>
            <a:ext cx="2211631" cy="335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0941" y="3765533"/>
            <a:ext cx="2976664" cy="335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7674" y="4930499"/>
            <a:ext cx="1991032" cy="335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0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905" y="168477"/>
            <a:ext cx="10160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3200" b="1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3. Sắp xếp lại trật tự các từ </a:t>
            </a:r>
            <a:r>
              <a:rPr lang="en-US" sz="3200" b="1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nl-NL" sz="3200" b="1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bảng cho phù hợp</a:t>
            </a:r>
            <a:endParaRPr lang="en-US" sz="3200" dirty="0">
              <a:solidFill>
                <a:srgbClr val="FF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15958" y="4149804"/>
          <a:ext cx="9698476" cy="2332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4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5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8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 sản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loại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dụng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 vôi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 đá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59313" y="753252"/>
            <a:ext cx="8588030" cy="30852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9353" y="4747098"/>
            <a:ext cx="1643975" cy="389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9095" y="5209321"/>
            <a:ext cx="193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 kim loại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9095" y="5879966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2649" y="4680041"/>
            <a:ext cx="1611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 sức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52649" y="5281400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xây dựng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3734" y="5882759"/>
            <a:ext cx="1409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 đốt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WordArt 3"/>
          <p:cNvSpPr>
            <a:spLocks noChangeArrowheads="1" noChangeShapeType="1" noTextEdit="1"/>
          </p:cNvSpPr>
          <p:nvPr/>
        </p:nvSpPr>
        <p:spPr bwMode="auto">
          <a:xfrm>
            <a:off x="4105592" y="457199"/>
            <a:ext cx="7632739" cy="1575881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 smtClean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kern="10" dirty="0" smtClean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 smtClean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kern="10" dirty="0">
              <a:ln w="1270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756" name="Picture 4" descr="0004-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1" y="204280"/>
            <a:ext cx="3075707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55340" y="2427342"/>
            <a:ext cx="1088299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3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địa hình nào?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địa hình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phù hợp với những hoạt động kinh tế nào</a:t>
            </a:r>
            <a:r>
              <a:rPr lang="vi-VN" sz="3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5339" y="4370909"/>
            <a:ext cx="108829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sao ngày nay con người phải tìm kiếm các nguồn năng lượng thay thế cho các tài nguyên khoáng sản như dầu mỏ, than đá</a:t>
            </a:r>
            <a:r>
              <a:rPr lang="en-US" sz="36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Newsprint"/>
          <p:cNvSpPr>
            <a:spLocks noChangeArrowheads="1"/>
          </p:cNvSpPr>
          <p:nvPr/>
        </p:nvSpPr>
        <p:spPr bwMode="auto">
          <a:xfrm>
            <a:off x="2844267" y="98531"/>
            <a:ext cx="8886720" cy="6665987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DF280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44266" y="3188157"/>
            <a:ext cx="1705169" cy="3669843"/>
            <a:chOff x="96" y="1536"/>
            <a:chExt cx="2352" cy="2712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 rot="4912446">
              <a:off x="156" y="1476"/>
              <a:ext cx="768" cy="888"/>
              <a:chOff x="144" y="504"/>
              <a:chExt cx="1512" cy="1488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 rot="-5018420">
                <a:off x="108" y="960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6"/>
              <p:cNvSpPr>
                <a:spLocks/>
              </p:cNvSpPr>
              <p:nvPr/>
            </p:nvSpPr>
            <p:spPr bwMode="auto">
              <a:xfrm>
                <a:off x="336" y="50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7"/>
              <p:cNvSpPr>
                <a:spLocks/>
              </p:cNvSpPr>
              <p:nvPr/>
            </p:nvSpPr>
            <p:spPr bwMode="auto">
              <a:xfrm rot="3651646">
                <a:off x="876" y="61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8"/>
              <p:cNvSpPr>
                <a:spLocks/>
              </p:cNvSpPr>
              <p:nvPr/>
            </p:nvSpPr>
            <p:spPr bwMode="auto">
              <a:xfrm rot="8016108">
                <a:off x="972" y="109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9"/>
              <p:cNvSpPr>
                <a:spLocks/>
              </p:cNvSpPr>
              <p:nvPr/>
            </p:nvSpPr>
            <p:spPr bwMode="auto">
              <a:xfrm rot="-10025304">
                <a:off x="528" y="134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Oval 10" descr="Large confetti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336" cy="384"/>
              </a:xfrm>
              <a:prstGeom prst="ellipse">
                <a:avLst/>
              </a:prstGeom>
              <a:pattFill prst="lgConfetti">
                <a:fgClr>
                  <a:srgbClr val="CCCC00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</p:grp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384" y="2256"/>
              <a:ext cx="192" cy="1536"/>
            </a:xfrm>
            <a:custGeom>
              <a:avLst/>
              <a:gdLst>
                <a:gd name="T0" fmla="*/ 48 w 192"/>
                <a:gd name="T1" fmla="*/ 0 h 1536"/>
                <a:gd name="T2" fmla="*/ 0 w 192"/>
                <a:gd name="T3" fmla="*/ 240 h 1536"/>
                <a:gd name="T4" fmla="*/ 0 w 192"/>
                <a:gd name="T5" fmla="*/ 480 h 1536"/>
                <a:gd name="T6" fmla="*/ 48 w 192"/>
                <a:gd name="T7" fmla="*/ 576 h 1536"/>
                <a:gd name="T8" fmla="*/ 144 w 192"/>
                <a:gd name="T9" fmla="*/ 720 h 1536"/>
                <a:gd name="T10" fmla="*/ 180 w 192"/>
                <a:gd name="T11" fmla="*/ 840 h 1536"/>
                <a:gd name="T12" fmla="*/ 192 w 192"/>
                <a:gd name="T13" fmla="*/ 984 h 1536"/>
                <a:gd name="T14" fmla="*/ 192 w 192"/>
                <a:gd name="T15" fmla="*/ 1056 h 1536"/>
                <a:gd name="T16" fmla="*/ 192 w 192"/>
                <a:gd name="T17" fmla="*/ 1152 h 1536"/>
                <a:gd name="T18" fmla="*/ 144 w 192"/>
                <a:gd name="T19" fmla="*/ 1392 h 1536"/>
                <a:gd name="T20" fmla="*/ 96 w 192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2" h="1536">
                  <a:moveTo>
                    <a:pt x="48" y="0"/>
                  </a:moveTo>
                  <a:lnTo>
                    <a:pt x="0" y="240"/>
                  </a:lnTo>
                  <a:lnTo>
                    <a:pt x="0" y="480"/>
                  </a:lnTo>
                  <a:lnTo>
                    <a:pt x="48" y="576"/>
                  </a:lnTo>
                  <a:lnTo>
                    <a:pt x="144" y="720"/>
                  </a:lnTo>
                  <a:lnTo>
                    <a:pt x="180" y="840"/>
                  </a:lnTo>
                  <a:lnTo>
                    <a:pt x="192" y="984"/>
                  </a:lnTo>
                  <a:lnTo>
                    <a:pt x="192" y="1056"/>
                  </a:lnTo>
                  <a:lnTo>
                    <a:pt x="192" y="1152"/>
                  </a:lnTo>
                  <a:lnTo>
                    <a:pt x="144" y="1392"/>
                  </a:lnTo>
                  <a:lnTo>
                    <a:pt x="96" y="1536"/>
                  </a:lnTo>
                </a:path>
              </a:pathLst>
            </a:custGeom>
            <a:noFill/>
            <a:ln w="38100" cmpd="sng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 rot="-3514978">
              <a:off x="216" y="3072"/>
              <a:ext cx="288" cy="432"/>
            </a:xfrm>
            <a:custGeom>
              <a:avLst/>
              <a:gdLst>
                <a:gd name="T0" fmla="*/ 141 w 336"/>
                <a:gd name="T1" fmla="*/ 229 h 816"/>
                <a:gd name="T2" fmla="*/ 35 w 336"/>
                <a:gd name="T3" fmla="*/ 215 h 816"/>
                <a:gd name="T4" fmla="*/ 0 w 336"/>
                <a:gd name="T5" fmla="*/ 175 h 816"/>
                <a:gd name="T6" fmla="*/ 0 w 336"/>
                <a:gd name="T7" fmla="*/ 134 h 816"/>
                <a:gd name="T8" fmla="*/ 35 w 336"/>
                <a:gd name="T9" fmla="*/ 94 h 816"/>
                <a:gd name="T10" fmla="*/ 141 w 336"/>
                <a:gd name="T11" fmla="*/ 27 h 816"/>
                <a:gd name="T12" fmla="*/ 212 w 336"/>
                <a:gd name="T13" fmla="*/ 0 h 816"/>
                <a:gd name="T14" fmla="*/ 247 w 336"/>
                <a:gd name="T15" fmla="*/ 54 h 816"/>
                <a:gd name="T16" fmla="*/ 247 w 336"/>
                <a:gd name="T17" fmla="*/ 94 h 816"/>
                <a:gd name="T18" fmla="*/ 247 w 336"/>
                <a:gd name="T19" fmla="*/ 134 h 816"/>
                <a:gd name="T20" fmla="*/ 247 w 336"/>
                <a:gd name="T21" fmla="*/ 161 h 816"/>
                <a:gd name="T22" fmla="*/ 212 w 336"/>
                <a:gd name="T23" fmla="*/ 202 h 816"/>
                <a:gd name="T24" fmla="*/ 141 w 336"/>
                <a:gd name="T25" fmla="*/ 229 h 8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6" h="816">
                  <a:moveTo>
                    <a:pt x="192" y="816"/>
                  </a:moveTo>
                  <a:lnTo>
                    <a:pt x="48" y="768"/>
                  </a:lnTo>
                  <a:lnTo>
                    <a:pt x="0" y="624"/>
                  </a:lnTo>
                  <a:lnTo>
                    <a:pt x="0" y="480"/>
                  </a:lnTo>
                  <a:lnTo>
                    <a:pt x="48" y="336"/>
                  </a:lnTo>
                  <a:lnTo>
                    <a:pt x="192" y="96"/>
                  </a:lnTo>
                  <a:lnTo>
                    <a:pt x="288" y="0"/>
                  </a:lnTo>
                  <a:lnTo>
                    <a:pt x="336" y="192"/>
                  </a:lnTo>
                  <a:lnTo>
                    <a:pt x="336" y="336"/>
                  </a:lnTo>
                  <a:lnTo>
                    <a:pt x="336" y="480"/>
                  </a:lnTo>
                  <a:lnTo>
                    <a:pt x="336" y="576"/>
                  </a:lnTo>
                  <a:lnTo>
                    <a:pt x="288" y="720"/>
                  </a:lnTo>
                  <a:lnTo>
                    <a:pt x="192" y="816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rgbClr val="33CC33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 rot="-3514978">
              <a:off x="317" y="3081"/>
              <a:ext cx="128" cy="401"/>
            </a:xfrm>
            <a:custGeom>
              <a:avLst/>
              <a:gdLst>
                <a:gd name="T0" fmla="*/ 0 w 96"/>
                <a:gd name="T1" fmla="*/ 335 h 480"/>
                <a:gd name="T2" fmla="*/ 85 w 96"/>
                <a:gd name="T3" fmla="*/ 201 h 480"/>
                <a:gd name="T4" fmla="*/ 85 w 96"/>
                <a:gd name="T5" fmla="*/ 134 h 480"/>
                <a:gd name="T6" fmla="*/ 171 w 96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480">
                  <a:moveTo>
                    <a:pt x="0" y="480"/>
                  </a:moveTo>
                  <a:lnTo>
                    <a:pt x="48" y="288"/>
                  </a:lnTo>
                  <a:lnTo>
                    <a:pt x="48" y="192"/>
                  </a:lnTo>
                  <a:lnTo>
                    <a:pt x="9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 rot="-3514978">
              <a:off x="337" y="3157"/>
              <a:ext cx="128" cy="124"/>
            </a:xfrm>
            <a:custGeom>
              <a:avLst/>
              <a:gdLst>
                <a:gd name="T0" fmla="*/ 0 w 96"/>
                <a:gd name="T1" fmla="*/ 32 h 480"/>
                <a:gd name="T2" fmla="*/ 85 w 96"/>
                <a:gd name="T3" fmla="*/ 19 h 480"/>
                <a:gd name="T4" fmla="*/ 85 w 96"/>
                <a:gd name="T5" fmla="*/ 13 h 480"/>
                <a:gd name="T6" fmla="*/ 171 w 96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480">
                  <a:moveTo>
                    <a:pt x="0" y="480"/>
                  </a:moveTo>
                  <a:lnTo>
                    <a:pt x="48" y="288"/>
                  </a:lnTo>
                  <a:lnTo>
                    <a:pt x="48" y="192"/>
                  </a:lnTo>
                  <a:lnTo>
                    <a:pt x="9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 rot="-3514978">
              <a:off x="342" y="3244"/>
              <a:ext cx="64" cy="216"/>
            </a:xfrm>
            <a:custGeom>
              <a:avLst/>
              <a:gdLst>
                <a:gd name="T0" fmla="*/ 43 w 96"/>
                <a:gd name="T1" fmla="*/ 139 h 336"/>
                <a:gd name="T2" fmla="*/ 5 w 96"/>
                <a:gd name="T3" fmla="*/ 109 h 336"/>
                <a:gd name="T4" fmla="*/ 32 w 96"/>
                <a:gd name="T5" fmla="*/ 79 h 336"/>
                <a:gd name="T6" fmla="*/ 0 w 96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336">
                  <a:moveTo>
                    <a:pt x="96" y="336"/>
                  </a:moveTo>
                  <a:lnTo>
                    <a:pt x="12" y="264"/>
                  </a:lnTo>
                  <a:lnTo>
                    <a:pt x="72" y="192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 rot="-3514978">
              <a:off x="290" y="3164"/>
              <a:ext cx="16" cy="154"/>
            </a:xfrm>
            <a:custGeom>
              <a:avLst/>
              <a:gdLst>
                <a:gd name="T0" fmla="*/ 11 w 24"/>
                <a:gd name="T1" fmla="*/ 99 h 240"/>
                <a:gd name="T2" fmla="*/ 0 w 24"/>
                <a:gd name="T3" fmla="*/ 59 h 240"/>
                <a:gd name="T4" fmla="*/ 0 w 24"/>
                <a:gd name="T5" fmla="*/ 40 h 240"/>
                <a:gd name="T6" fmla="*/ 11 w 24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40">
                  <a:moveTo>
                    <a:pt x="24" y="240"/>
                  </a:moveTo>
                  <a:lnTo>
                    <a:pt x="0" y="144"/>
                  </a:lnTo>
                  <a:lnTo>
                    <a:pt x="0" y="96"/>
                  </a:lnTo>
                  <a:lnTo>
                    <a:pt x="24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504" y="3420"/>
              <a:ext cx="60" cy="96"/>
            </a:xfrm>
            <a:custGeom>
              <a:avLst/>
              <a:gdLst>
                <a:gd name="T0" fmla="*/ 0 w 60"/>
                <a:gd name="T1" fmla="*/ 0 h 96"/>
                <a:gd name="T2" fmla="*/ 48 w 60"/>
                <a:gd name="T3" fmla="*/ 96 h 9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96">
                  <a:moveTo>
                    <a:pt x="0" y="0"/>
                  </a:moveTo>
                  <a:cubicBezTo>
                    <a:pt x="60" y="20"/>
                    <a:pt x="48" y="36"/>
                    <a:pt x="48" y="96"/>
                  </a:cubicBezTo>
                </a:path>
              </a:pathLst>
            </a:custGeom>
            <a:noFill/>
            <a:ln w="57150" cmpd="sng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480" y="2496"/>
              <a:ext cx="288" cy="528"/>
              <a:chOff x="480" y="2496"/>
              <a:chExt cx="288" cy="528"/>
            </a:xfrm>
          </p:grpSpPr>
          <p:sp>
            <p:nvSpPr>
              <p:cNvPr id="49" name="Freeform 19"/>
              <p:cNvSpPr>
                <a:spLocks/>
              </p:cNvSpPr>
              <p:nvPr/>
            </p:nvSpPr>
            <p:spPr bwMode="auto">
              <a:xfrm>
                <a:off x="480" y="2496"/>
                <a:ext cx="288" cy="432"/>
              </a:xfrm>
              <a:custGeom>
                <a:avLst/>
                <a:gdLst>
                  <a:gd name="T0" fmla="*/ 141 w 336"/>
                  <a:gd name="T1" fmla="*/ 229 h 816"/>
                  <a:gd name="T2" fmla="*/ 35 w 336"/>
                  <a:gd name="T3" fmla="*/ 215 h 816"/>
                  <a:gd name="T4" fmla="*/ 0 w 336"/>
                  <a:gd name="T5" fmla="*/ 175 h 816"/>
                  <a:gd name="T6" fmla="*/ 0 w 336"/>
                  <a:gd name="T7" fmla="*/ 134 h 816"/>
                  <a:gd name="T8" fmla="*/ 35 w 336"/>
                  <a:gd name="T9" fmla="*/ 94 h 816"/>
                  <a:gd name="T10" fmla="*/ 141 w 336"/>
                  <a:gd name="T11" fmla="*/ 27 h 816"/>
                  <a:gd name="T12" fmla="*/ 212 w 336"/>
                  <a:gd name="T13" fmla="*/ 0 h 816"/>
                  <a:gd name="T14" fmla="*/ 247 w 336"/>
                  <a:gd name="T15" fmla="*/ 54 h 816"/>
                  <a:gd name="T16" fmla="*/ 247 w 336"/>
                  <a:gd name="T17" fmla="*/ 94 h 816"/>
                  <a:gd name="T18" fmla="*/ 247 w 336"/>
                  <a:gd name="T19" fmla="*/ 134 h 816"/>
                  <a:gd name="T20" fmla="*/ 247 w 336"/>
                  <a:gd name="T21" fmla="*/ 161 h 816"/>
                  <a:gd name="T22" fmla="*/ 212 w 336"/>
                  <a:gd name="T23" fmla="*/ 202 h 816"/>
                  <a:gd name="T24" fmla="*/ 141 w 336"/>
                  <a:gd name="T25" fmla="*/ 229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6" h="816">
                    <a:moveTo>
                      <a:pt x="192" y="816"/>
                    </a:moveTo>
                    <a:lnTo>
                      <a:pt x="48" y="768"/>
                    </a:lnTo>
                    <a:lnTo>
                      <a:pt x="0" y="624"/>
                    </a:lnTo>
                    <a:lnTo>
                      <a:pt x="0" y="480"/>
                    </a:lnTo>
                    <a:lnTo>
                      <a:pt x="48" y="336"/>
                    </a:lnTo>
                    <a:lnTo>
                      <a:pt x="192" y="96"/>
                    </a:lnTo>
                    <a:lnTo>
                      <a:pt x="288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336" y="480"/>
                    </a:lnTo>
                    <a:lnTo>
                      <a:pt x="336" y="576"/>
                    </a:lnTo>
                    <a:lnTo>
                      <a:pt x="288" y="720"/>
                    </a:lnTo>
                    <a:lnTo>
                      <a:pt x="192" y="8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rgbClr val="33CC33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576" y="2527"/>
                <a:ext cx="128" cy="401"/>
              </a:xfrm>
              <a:custGeom>
                <a:avLst/>
                <a:gdLst>
                  <a:gd name="T0" fmla="*/ 0 w 96"/>
                  <a:gd name="T1" fmla="*/ 335 h 480"/>
                  <a:gd name="T2" fmla="*/ 85 w 96"/>
                  <a:gd name="T3" fmla="*/ 201 h 480"/>
                  <a:gd name="T4" fmla="*/ 85 w 96"/>
                  <a:gd name="T5" fmla="*/ 134 h 480"/>
                  <a:gd name="T6" fmla="*/ 171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1"/>
              <p:cNvSpPr>
                <a:spLocks/>
              </p:cNvSpPr>
              <p:nvPr/>
            </p:nvSpPr>
            <p:spPr bwMode="auto">
              <a:xfrm>
                <a:off x="640" y="2650"/>
                <a:ext cx="128" cy="124"/>
              </a:xfrm>
              <a:custGeom>
                <a:avLst/>
                <a:gdLst>
                  <a:gd name="T0" fmla="*/ 0 w 96"/>
                  <a:gd name="T1" fmla="*/ 32 h 480"/>
                  <a:gd name="T2" fmla="*/ 85 w 96"/>
                  <a:gd name="T3" fmla="*/ 19 h 480"/>
                  <a:gd name="T4" fmla="*/ 85 w 96"/>
                  <a:gd name="T5" fmla="*/ 13 h 480"/>
                  <a:gd name="T6" fmla="*/ 171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22"/>
              <p:cNvSpPr>
                <a:spLocks/>
              </p:cNvSpPr>
              <p:nvPr/>
            </p:nvSpPr>
            <p:spPr bwMode="auto">
              <a:xfrm>
                <a:off x="544" y="2650"/>
                <a:ext cx="64" cy="216"/>
              </a:xfrm>
              <a:custGeom>
                <a:avLst/>
                <a:gdLst>
                  <a:gd name="T0" fmla="*/ 43 w 96"/>
                  <a:gd name="T1" fmla="*/ 139 h 336"/>
                  <a:gd name="T2" fmla="*/ 5 w 96"/>
                  <a:gd name="T3" fmla="*/ 109 h 336"/>
                  <a:gd name="T4" fmla="*/ 32 w 96"/>
                  <a:gd name="T5" fmla="*/ 79 h 336"/>
                  <a:gd name="T6" fmla="*/ 0 w 96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336">
                    <a:moveTo>
                      <a:pt x="96" y="336"/>
                    </a:moveTo>
                    <a:lnTo>
                      <a:pt x="12" y="264"/>
                    </a:lnTo>
                    <a:lnTo>
                      <a:pt x="72" y="192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23"/>
              <p:cNvSpPr>
                <a:spLocks/>
              </p:cNvSpPr>
              <p:nvPr/>
            </p:nvSpPr>
            <p:spPr bwMode="auto">
              <a:xfrm>
                <a:off x="624" y="2558"/>
                <a:ext cx="16" cy="154"/>
              </a:xfrm>
              <a:custGeom>
                <a:avLst/>
                <a:gdLst>
                  <a:gd name="T0" fmla="*/ 11 w 24"/>
                  <a:gd name="T1" fmla="*/ 99 h 240"/>
                  <a:gd name="T2" fmla="*/ 0 w 24"/>
                  <a:gd name="T3" fmla="*/ 59 h 240"/>
                  <a:gd name="T4" fmla="*/ 0 w 24"/>
                  <a:gd name="T5" fmla="*/ 40 h 240"/>
                  <a:gd name="T6" fmla="*/ 11 w 24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40">
                    <a:moveTo>
                      <a:pt x="24" y="240"/>
                    </a:moveTo>
                    <a:lnTo>
                      <a:pt x="0" y="144"/>
                    </a:lnTo>
                    <a:lnTo>
                      <a:pt x="0" y="96"/>
                    </a:lnTo>
                    <a:lnTo>
                      <a:pt x="24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4"/>
              <p:cNvSpPr>
                <a:spLocks/>
              </p:cNvSpPr>
              <p:nvPr/>
            </p:nvSpPr>
            <p:spPr bwMode="auto">
              <a:xfrm flipH="1">
                <a:off x="528" y="2928"/>
                <a:ext cx="47" cy="96"/>
              </a:xfrm>
              <a:custGeom>
                <a:avLst/>
                <a:gdLst>
                  <a:gd name="T0" fmla="*/ 5 w 72"/>
                  <a:gd name="T1" fmla="*/ 0 h 192"/>
                  <a:gd name="T2" fmla="*/ 0 w 72"/>
                  <a:gd name="T3" fmla="*/ 48 h 19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2" h="192">
                    <a:moveTo>
                      <a:pt x="12" y="0"/>
                    </a:moveTo>
                    <a:cubicBezTo>
                      <a:pt x="24" y="48"/>
                      <a:pt x="72" y="192"/>
                      <a:pt x="0" y="192"/>
                    </a:cubicBezTo>
                  </a:path>
                </a:pathLst>
              </a:custGeom>
              <a:noFill/>
              <a:ln w="57150" cmpd="sng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/>
          </p:nvGrpSpPr>
          <p:grpSpPr bwMode="auto">
            <a:xfrm rot="4680742">
              <a:off x="936" y="2808"/>
              <a:ext cx="624" cy="1536"/>
              <a:chOff x="144" y="2256"/>
              <a:chExt cx="624" cy="1536"/>
            </a:xfrm>
          </p:grpSpPr>
          <p:sp>
            <p:nvSpPr>
              <p:cNvPr id="36" name="Freeform 26"/>
              <p:cNvSpPr>
                <a:spLocks/>
              </p:cNvSpPr>
              <p:nvPr/>
            </p:nvSpPr>
            <p:spPr bwMode="auto">
              <a:xfrm>
                <a:off x="384" y="2256"/>
                <a:ext cx="192" cy="1536"/>
              </a:xfrm>
              <a:custGeom>
                <a:avLst/>
                <a:gdLst>
                  <a:gd name="T0" fmla="*/ 48 w 192"/>
                  <a:gd name="T1" fmla="*/ 0 h 1536"/>
                  <a:gd name="T2" fmla="*/ 0 w 192"/>
                  <a:gd name="T3" fmla="*/ 240 h 1536"/>
                  <a:gd name="T4" fmla="*/ 0 w 192"/>
                  <a:gd name="T5" fmla="*/ 480 h 1536"/>
                  <a:gd name="T6" fmla="*/ 48 w 192"/>
                  <a:gd name="T7" fmla="*/ 576 h 1536"/>
                  <a:gd name="T8" fmla="*/ 144 w 192"/>
                  <a:gd name="T9" fmla="*/ 720 h 1536"/>
                  <a:gd name="T10" fmla="*/ 180 w 192"/>
                  <a:gd name="T11" fmla="*/ 840 h 1536"/>
                  <a:gd name="T12" fmla="*/ 192 w 192"/>
                  <a:gd name="T13" fmla="*/ 984 h 1536"/>
                  <a:gd name="T14" fmla="*/ 192 w 192"/>
                  <a:gd name="T15" fmla="*/ 1056 h 1536"/>
                  <a:gd name="T16" fmla="*/ 192 w 192"/>
                  <a:gd name="T17" fmla="*/ 1152 h 1536"/>
                  <a:gd name="T18" fmla="*/ 144 w 192"/>
                  <a:gd name="T19" fmla="*/ 1392 h 1536"/>
                  <a:gd name="T20" fmla="*/ 96 w 192"/>
                  <a:gd name="T21" fmla="*/ 1536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2" h="1536">
                    <a:moveTo>
                      <a:pt x="48" y="0"/>
                    </a:moveTo>
                    <a:lnTo>
                      <a:pt x="0" y="240"/>
                    </a:lnTo>
                    <a:lnTo>
                      <a:pt x="0" y="480"/>
                    </a:lnTo>
                    <a:lnTo>
                      <a:pt x="48" y="576"/>
                    </a:lnTo>
                    <a:lnTo>
                      <a:pt x="144" y="720"/>
                    </a:lnTo>
                    <a:lnTo>
                      <a:pt x="180" y="840"/>
                    </a:lnTo>
                    <a:lnTo>
                      <a:pt x="192" y="984"/>
                    </a:lnTo>
                    <a:lnTo>
                      <a:pt x="192" y="1056"/>
                    </a:lnTo>
                    <a:lnTo>
                      <a:pt x="192" y="1152"/>
                    </a:lnTo>
                    <a:lnTo>
                      <a:pt x="144" y="1392"/>
                    </a:lnTo>
                    <a:lnTo>
                      <a:pt x="96" y="1536"/>
                    </a:lnTo>
                  </a:path>
                </a:pathLst>
              </a:custGeom>
              <a:noFill/>
              <a:ln w="38100" cmpd="sng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480" y="2496"/>
                <a:ext cx="288" cy="432"/>
              </a:xfrm>
              <a:custGeom>
                <a:avLst/>
                <a:gdLst>
                  <a:gd name="T0" fmla="*/ 141 w 336"/>
                  <a:gd name="T1" fmla="*/ 229 h 816"/>
                  <a:gd name="T2" fmla="*/ 35 w 336"/>
                  <a:gd name="T3" fmla="*/ 215 h 816"/>
                  <a:gd name="T4" fmla="*/ 0 w 336"/>
                  <a:gd name="T5" fmla="*/ 175 h 816"/>
                  <a:gd name="T6" fmla="*/ 0 w 336"/>
                  <a:gd name="T7" fmla="*/ 134 h 816"/>
                  <a:gd name="T8" fmla="*/ 35 w 336"/>
                  <a:gd name="T9" fmla="*/ 94 h 816"/>
                  <a:gd name="T10" fmla="*/ 141 w 336"/>
                  <a:gd name="T11" fmla="*/ 27 h 816"/>
                  <a:gd name="T12" fmla="*/ 212 w 336"/>
                  <a:gd name="T13" fmla="*/ 0 h 816"/>
                  <a:gd name="T14" fmla="*/ 247 w 336"/>
                  <a:gd name="T15" fmla="*/ 54 h 816"/>
                  <a:gd name="T16" fmla="*/ 247 w 336"/>
                  <a:gd name="T17" fmla="*/ 94 h 816"/>
                  <a:gd name="T18" fmla="*/ 247 w 336"/>
                  <a:gd name="T19" fmla="*/ 134 h 816"/>
                  <a:gd name="T20" fmla="*/ 247 w 336"/>
                  <a:gd name="T21" fmla="*/ 161 h 816"/>
                  <a:gd name="T22" fmla="*/ 212 w 336"/>
                  <a:gd name="T23" fmla="*/ 202 h 816"/>
                  <a:gd name="T24" fmla="*/ 141 w 336"/>
                  <a:gd name="T25" fmla="*/ 229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6" h="816">
                    <a:moveTo>
                      <a:pt x="192" y="816"/>
                    </a:moveTo>
                    <a:lnTo>
                      <a:pt x="48" y="768"/>
                    </a:lnTo>
                    <a:lnTo>
                      <a:pt x="0" y="624"/>
                    </a:lnTo>
                    <a:lnTo>
                      <a:pt x="0" y="480"/>
                    </a:lnTo>
                    <a:lnTo>
                      <a:pt x="48" y="336"/>
                    </a:lnTo>
                    <a:lnTo>
                      <a:pt x="192" y="96"/>
                    </a:lnTo>
                    <a:lnTo>
                      <a:pt x="288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336" y="480"/>
                    </a:lnTo>
                    <a:lnTo>
                      <a:pt x="336" y="576"/>
                    </a:lnTo>
                    <a:lnTo>
                      <a:pt x="288" y="720"/>
                    </a:lnTo>
                    <a:lnTo>
                      <a:pt x="192" y="8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rgbClr val="33CC33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>
                <a:off x="576" y="2527"/>
                <a:ext cx="128" cy="401"/>
              </a:xfrm>
              <a:custGeom>
                <a:avLst/>
                <a:gdLst>
                  <a:gd name="T0" fmla="*/ 0 w 96"/>
                  <a:gd name="T1" fmla="*/ 335 h 480"/>
                  <a:gd name="T2" fmla="*/ 85 w 96"/>
                  <a:gd name="T3" fmla="*/ 201 h 480"/>
                  <a:gd name="T4" fmla="*/ 85 w 96"/>
                  <a:gd name="T5" fmla="*/ 134 h 480"/>
                  <a:gd name="T6" fmla="*/ 171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9"/>
              <p:cNvSpPr>
                <a:spLocks/>
              </p:cNvSpPr>
              <p:nvPr/>
            </p:nvSpPr>
            <p:spPr bwMode="auto">
              <a:xfrm>
                <a:off x="640" y="2650"/>
                <a:ext cx="128" cy="124"/>
              </a:xfrm>
              <a:custGeom>
                <a:avLst/>
                <a:gdLst>
                  <a:gd name="T0" fmla="*/ 0 w 96"/>
                  <a:gd name="T1" fmla="*/ 32 h 480"/>
                  <a:gd name="T2" fmla="*/ 85 w 96"/>
                  <a:gd name="T3" fmla="*/ 19 h 480"/>
                  <a:gd name="T4" fmla="*/ 85 w 96"/>
                  <a:gd name="T5" fmla="*/ 13 h 480"/>
                  <a:gd name="T6" fmla="*/ 171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544" y="2650"/>
                <a:ext cx="64" cy="216"/>
              </a:xfrm>
              <a:custGeom>
                <a:avLst/>
                <a:gdLst>
                  <a:gd name="T0" fmla="*/ 43 w 96"/>
                  <a:gd name="T1" fmla="*/ 139 h 336"/>
                  <a:gd name="T2" fmla="*/ 5 w 96"/>
                  <a:gd name="T3" fmla="*/ 109 h 336"/>
                  <a:gd name="T4" fmla="*/ 32 w 96"/>
                  <a:gd name="T5" fmla="*/ 79 h 336"/>
                  <a:gd name="T6" fmla="*/ 0 w 96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336">
                    <a:moveTo>
                      <a:pt x="96" y="336"/>
                    </a:moveTo>
                    <a:lnTo>
                      <a:pt x="12" y="264"/>
                    </a:lnTo>
                    <a:lnTo>
                      <a:pt x="72" y="192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>
                <a:off x="624" y="2558"/>
                <a:ext cx="16" cy="154"/>
              </a:xfrm>
              <a:custGeom>
                <a:avLst/>
                <a:gdLst>
                  <a:gd name="T0" fmla="*/ 11 w 24"/>
                  <a:gd name="T1" fmla="*/ 99 h 240"/>
                  <a:gd name="T2" fmla="*/ 0 w 24"/>
                  <a:gd name="T3" fmla="*/ 59 h 240"/>
                  <a:gd name="T4" fmla="*/ 0 w 24"/>
                  <a:gd name="T5" fmla="*/ 40 h 240"/>
                  <a:gd name="T6" fmla="*/ 11 w 24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40">
                    <a:moveTo>
                      <a:pt x="24" y="240"/>
                    </a:moveTo>
                    <a:lnTo>
                      <a:pt x="0" y="144"/>
                    </a:lnTo>
                    <a:lnTo>
                      <a:pt x="0" y="96"/>
                    </a:lnTo>
                    <a:lnTo>
                      <a:pt x="24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2"/>
              <p:cNvSpPr>
                <a:spLocks/>
              </p:cNvSpPr>
              <p:nvPr/>
            </p:nvSpPr>
            <p:spPr bwMode="auto">
              <a:xfrm rot="-3514978">
                <a:off x="216" y="3072"/>
                <a:ext cx="288" cy="432"/>
              </a:xfrm>
              <a:custGeom>
                <a:avLst/>
                <a:gdLst>
                  <a:gd name="T0" fmla="*/ 141 w 336"/>
                  <a:gd name="T1" fmla="*/ 229 h 816"/>
                  <a:gd name="T2" fmla="*/ 35 w 336"/>
                  <a:gd name="T3" fmla="*/ 215 h 816"/>
                  <a:gd name="T4" fmla="*/ 0 w 336"/>
                  <a:gd name="T5" fmla="*/ 175 h 816"/>
                  <a:gd name="T6" fmla="*/ 0 w 336"/>
                  <a:gd name="T7" fmla="*/ 134 h 816"/>
                  <a:gd name="T8" fmla="*/ 35 w 336"/>
                  <a:gd name="T9" fmla="*/ 94 h 816"/>
                  <a:gd name="T10" fmla="*/ 141 w 336"/>
                  <a:gd name="T11" fmla="*/ 27 h 816"/>
                  <a:gd name="T12" fmla="*/ 212 w 336"/>
                  <a:gd name="T13" fmla="*/ 0 h 816"/>
                  <a:gd name="T14" fmla="*/ 247 w 336"/>
                  <a:gd name="T15" fmla="*/ 54 h 816"/>
                  <a:gd name="T16" fmla="*/ 247 w 336"/>
                  <a:gd name="T17" fmla="*/ 94 h 816"/>
                  <a:gd name="T18" fmla="*/ 247 w 336"/>
                  <a:gd name="T19" fmla="*/ 134 h 816"/>
                  <a:gd name="T20" fmla="*/ 247 w 336"/>
                  <a:gd name="T21" fmla="*/ 161 h 816"/>
                  <a:gd name="T22" fmla="*/ 212 w 336"/>
                  <a:gd name="T23" fmla="*/ 202 h 816"/>
                  <a:gd name="T24" fmla="*/ 141 w 336"/>
                  <a:gd name="T25" fmla="*/ 229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6" h="816">
                    <a:moveTo>
                      <a:pt x="192" y="816"/>
                    </a:moveTo>
                    <a:lnTo>
                      <a:pt x="48" y="768"/>
                    </a:lnTo>
                    <a:lnTo>
                      <a:pt x="0" y="624"/>
                    </a:lnTo>
                    <a:lnTo>
                      <a:pt x="0" y="480"/>
                    </a:lnTo>
                    <a:lnTo>
                      <a:pt x="48" y="336"/>
                    </a:lnTo>
                    <a:lnTo>
                      <a:pt x="192" y="96"/>
                    </a:lnTo>
                    <a:lnTo>
                      <a:pt x="288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336" y="480"/>
                    </a:lnTo>
                    <a:lnTo>
                      <a:pt x="336" y="576"/>
                    </a:lnTo>
                    <a:lnTo>
                      <a:pt x="288" y="720"/>
                    </a:lnTo>
                    <a:lnTo>
                      <a:pt x="192" y="8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rgbClr val="33CC33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 rot="-3514978">
                <a:off x="317" y="3081"/>
                <a:ext cx="128" cy="401"/>
              </a:xfrm>
              <a:custGeom>
                <a:avLst/>
                <a:gdLst>
                  <a:gd name="T0" fmla="*/ 0 w 96"/>
                  <a:gd name="T1" fmla="*/ 335 h 480"/>
                  <a:gd name="T2" fmla="*/ 85 w 96"/>
                  <a:gd name="T3" fmla="*/ 201 h 480"/>
                  <a:gd name="T4" fmla="*/ 85 w 96"/>
                  <a:gd name="T5" fmla="*/ 134 h 480"/>
                  <a:gd name="T6" fmla="*/ 171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 rot="-3514978">
                <a:off x="337" y="3157"/>
                <a:ext cx="128" cy="124"/>
              </a:xfrm>
              <a:custGeom>
                <a:avLst/>
                <a:gdLst>
                  <a:gd name="T0" fmla="*/ 0 w 96"/>
                  <a:gd name="T1" fmla="*/ 32 h 480"/>
                  <a:gd name="T2" fmla="*/ 85 w 96"/>
                  <a:gd name="T3" fmla="*/ 19 h 480"/>
                  <a:gd name="T4" fmla="*/ 85 w 96"/>
                  <a:gd name="T5" fmla="*/ 13 h 480"/>
                  <a:gd name="T6" fmla="*/ 171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35"/>
              <p:cNvSpPr>
                <a:spLocks/>
              </p:cNvSpPr>
              <p:nvPr/>
            </p:nvSpPr>
            <p:spPr bwMode="auto">
              <a:xfrm rot="-3514978">
                <a:off x="342" y="3244"/>
                <a:ext cx="64" cy="216"/>
              </a:xfrm>
              <a:custGeom>
                <a:avLst/>
                <a:gdLst>
                  <a:gd name="T0" fmla="*/ 43 w 96"/>
                  <a:gd name="T1" fmla="*/ 139 h 336"/>
                  <a:gd name="T2" fmla="*/ 5 w 96"/>
                  <a:gd name="T3" fmla="*/ 109 h 336"/>
                  <a:gd name="T4" fmla="*/ 32 w 96"/>
                  <a:gd name="T5" fmla="*/ 79 h 336"/>
                  <a:gd name="T6" fmla="*/ 0 w 96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336">
                    <a:moveTo>
                      <a:pt x="96" y="336"/>
                    </a:moveTo>
                    <a:lnTo>
                      <a:pt x="12" y="264"/>
                    </a:lnTo>
                    <a:lnTo>
                      <a:pt x="72" y="192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 rot="-3514978">
                <a:off x="290" y="3164"/>
                <a:ext cx="16" cy="154"/>
              </a:xfrm>
              <a:custGeom>
                <a:avLst/>
                <a:gdLst>
                  <a:gd name="T0" fmla="*/ 11 w 24"/>
                  <a:gd name="T1" fmla="*/ 99 h 240"/>
                  <a:gd name="T2" fmla="*/ 0 w 24"/>
                  <a:gd name="T3" fmla="*/ 59 h 240"/>
                  <a:gd name="T4" fmla="*/ 0 w 24"/>
                  <a:gd name="T5" fmla="*/ 40 h 240"/>
                  <a:gd name="T6" fmla="*/ 11 w 24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40">
                    <a:moveTo>
                      <a:pt x="24" y="240"/>
                    </a:moveTo>
                    <a:lnTo>
                      <a:pt x="0" y="144"/>
                    </a:lnTo>
                    <a:lnTo>
                      <a:pt x="0" y="96"/>
                    </a:lnTo>
                    <a:lnTo>
                      <a:pt x="24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>
                <a:off x="504" y="3420"/>
                <a:ext cx="60" cy="96"/>
              </a:xfrm>
              <a:custGeom>
                <a:avLst/>
                <a:gdLst>
                  <a:gd name="T0" fmla="*/ 0 w 60"/>
                  <a:gd name="T1" fmla="*/ 0 h 96"/>
                  <a:gd name="T2" fmla="*/ 48 w 60"/>
                  <a:gd name="T3" fmla="*/ 96 h 9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0" h="96">
                    <a:moveTo>
                      <a:pt x="0" y="0"/>
                    </a:moveTo>
                    <a:cubicBezTo>
                      <a:pt x="60" y="20"/>
                      <a:pt x="48" y="36"/>
                      <a:pt x="48" y="96"/>
                    </a:cubicBezTo>
                  </a:path>
                </a:pathLst>
              </a:custGeom>
              <a:noFill/>
              <a:ln w="57150" cmpd="sng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38"/>
              <p:cNvSpPr>
                <a:spLocks/>
              </p:cNvSpPr>
              <p:nvPr/>
            </p:nvSpPr>
            <p:spPr bwMode="auto">
              <a:xfrm flipH="1">
                <a:off x="528" y="2928"/>
                <a:ext cx="47" cy="96"/>
              </a:xfrm>
              <a:custGeom>
                <a:avLst/>
                <a:gdLst>
                  <a:gd name="T0" fmla="*/ 5 w 72"/>
                  <a:gd name="T1" fmla="*/ 0 h 192"/>
                  <a:gd name="T2" fmla="*/ 0 w 72"/>
                  <a:gd name="T3" fmla="*/ 48 h 19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2" h="192">
                    <a:moveTo>
                      <a:pt x="12" y="0"/>
                    </a:moveTo>
                    <a:cubicBezTo>
                      <a:pt x="24" y="48"/>
                      <a:pt x="72" y="192"/>
                      <a:pt x="0" y="192"/>
                    </a:cubicBezTo>
                  </a:path>
                </a:pathLst>
              </a:custGeom>
              <a:noFill/>
              <a:ln w="57150" cmpd="sng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39"/>
            <p:cNvGrpSpPr>
              <a:grpSpLocks/>
            </p:cNvGrpSpPr>
            <p:nvPr/>
          </p:nvGrpSpPr>
          <p:grpSpPr bwMode="auto">
            <a:xfrm rot="9942732">
              <a:off x="144" y="3360"/>
              <a:ext cx="768" cy="888"/>
              <a:chOff x="144" y="504"/>
              <a:chExt cx="1512" cy="1488"/>
            </a:xfrm>
          </p:grpSpPr>
          <p:sp>
            <p:nvSpPr>
              <p:cNvPr id="30" name="Freeform 40"/>
              <p:cNvSpPr>
                <a:spLocks/>
              </p:cNvSpPr>
              <p:nvPr/>
            </p:nvSpPr>
            <p:spPr bwMode="auto">
              <a:xfrm rot="-5018420">
                <a:off x="108" y="960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41"/>
              <p:cNvSpPr>
                <a:spLocks/>
              </p:cNvSpPr>
              <p:nvPr/>
            </p:nvSpPr>
            <p:spPr bwMode="auto">
              <a:xfrm>
                <a:off x="336" y="50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42"/>
              <p:cNvSpPr>
                <a:spLocks/>
              </p:cNvSpPr>
              <p:nvPr/>
            </p:nvSpPr>
            <p:spPr bwMode="auto">
              <a:xfrm rot="3651646">
                <a:off x="876" y="61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43"/>
              <p:cNvSpPr>
                <a:spLocks/>
              </p:cNvSpPr>
              <p:nvPr/>
            </p:nvSpPr>
            <p:spPr bwMode="auto">
              <a:xfrm rot="8016108">
                <a:off x="972" y="109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44"/>
              <p:cNvSpPr>
                <a:spLocks/>
              </p:cNvSpPr>
              <p:nvPr/>
            </p:nvSpPr>
            <p:spPr bwMode="auto">
              <a:xfrm rot="-10025304">
                <a:off x="528" y="134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Oval 45" descr="Large confetti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336" cy="384"/>
              </a:xfrm>
              <a:prstGeom prst="ellipse">
                <a:avLst/>
              </a:prstGeom>
              <a:pattFill prst="lgConfetti">
                <a:fgClr>
                  <a:srgbClr val="CCCC00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</p:grpSp>
        <p:grpSp>
          <p:nvGrpSpPr>
            <p:cNvPr id="16" name="Group 46"/>
            <p:cNvGrpSpPr>
              <a:grpSpLocks/>
            </p:cNvGrpSpPr>
            <p:nvPr/>
          </p:nvGrpSpPr>
          <p:grpSpPr bwMode="auto">
            <a:xfrm rot="9942732">
              <a:off x="1680" y="2928"/>
              <a:ext cx="768" cy="888"/>
              <a:chOff x="144" y="504"/>
              <a:chExt cx="1512" cy="1488"/>
            </a:xfrm>
          </p:grpSpPr>
          <p:sp>
            <p:nvSpPr>
              <p:cNvPr id="24" name="Freeform 47"/>
              <p:cNvSpPr>
                <a:spLocks/>
              </p:cNvSpPr>
              <p:nvPr/>
            </p:nvSpPr>
            <p:spPr bwMode="auto">
              <a:xfrm rot="-5018420">
                <a:off x="108" y="960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48"/>
              <p:cNvSpPr>
                <a:spLocks/>
              </p:cNvSpPr>
              <p:nvPr/>
            </p:nvSpPr>
            <p:spPr bwMode="auto">
              <a:xfrm>
                <a:off x="336" y="50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49"/>
              <p:cNvSpPr>
                <a:spLocks/>
              </p:cNvSpPr>
              <p:nvPr/>
            </p:nvSpPr>
            <p:spPr bwMode="auto">
              <a:xfrm rot="3651646">
                <a:off x="876" y="61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50"/>
              <p:cNvSpPr>
                <a:spLocks/>
              </p:cNvSpPr>
              <p:nvPr/>
            </p:nvSpPr>
            <p:spPr bwMode="auto">
              <a:xfrm rot="8016108">
                <a:off x="972" y="109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51"/>
              <p:cNvSpPr>
                <a:spLocks/>
              </p:cNvSpPr>
              <p:nvPr/>
            </p:nvSpPr>
            <p:spPr bwMode="auto">
              <a:xfrm rot="-10025304">
                <a:off x="528" y="134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Oval 52" descr="Large confetti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336" cy="384"/>
              </a:xfrm>
              <a:prstGeom prst="ellipse">
                <a:avLst/>
              </a:prstGeom>
              <a:pattFill prst="lgConfetti">
                <a:fgClr>
                  <a:srgbClr val="CCCC00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</p:grpSp>
        <p:grpSp>
          <p:nvGrpSpPr>
            <p:cNvPr id="17" name="Group 53"/>
            <p:cNvGrpSpPr>
              <a:grpSpLocks/>
            </p:cNvGrpSpPr>
            <p:nvPr/>
          </p:nvGrpSpPr>
          <p:grpSpPr bwMode="auto">
            <a:xfrm rot="20069967" flipH="1">
              <a:off x="153" y="2297"/>
              <a:ext cx="192" cy="528"/>
              <a:chOff x="480" y="2496"/>
              <a:chExt cx="288" cy="528"/>
            </a:xfrm>
          </p:grpSpPr>
          <p:sp>
            <p:nvSpPr>
              <p:cNvPr id="18" name="Freeform 54"/>
              <p:cNvSpPr>
                <a:spLocks/>
              </p:cNvSpPr>
              <p:nvPr/>
            </p:nvSpPr>
            <p:spPr bwMode="auto">
              <a:xfrm>
                <a:off x="480" y="2496"/>
                <a:ext cx="288" cy="432"/>
              </a:xfrm>
              <a:custGeom>
                <a:avLst/>
                <a:gdLst>
                  <a:gd name="T0" fmla="*/ 141 w 336"/>
                  <a:gd name="T1" fmla="*/ 229 h 816"/>
                  <a:gd name="T2" fmla="*/ 35 w 336"/>
                  <a:gd name="T3" fmla="*/ 215 h 816"/>
                  <a:gd name="T4" fmla="*/ 0 w 336"/>
                  <a:gd name="T5" fmla="*/ 175 h 816"/>
                  <a:gd name="T6" fmla="*/ 0 w 336"/>
                  <a:gd name="T7" fmla="*/ 134 h 816"/>
                  <a:gd name="T8" fmla="*/ 35 w 336"/>
                  <a:gd name="T9" fmla="*/ 94 h 816"/>
                  <a:gd name="T10" fmla="*/ 141 w 336"/>
                  <a:gd name="T11" fmla="*/ 27 h 816"/>
                  <a:gd name="T12" fmla="*/ 212 w 336"/>
                  <a:gd name="T13" fmla="*/ 0 h 816"/>
                  <a:gd name="T14" fmla="*/ 247 w 336"/>
                  <a:gd name="T15" fmla="*/ 54 h 816"/>
                  <a:gd name="T16" fmla="*/ 247 w 336"/>
                  <a:gd name="T17" fmla="*/ 94 h 816"/>
                  <a:gd name="T18" fmla="*/ 247 w 336"/>
                  <a:gd name="T19" fmla="*/ 134 h 816"/>
                  <a:gd name="T20" fmla="*/ 247 w 336"/>
                  <a:gd name="T21" fmla="*/ 161 h 816"/>
                  <a:gd name="T22" fmla="*/ 212 w 336"/>
                  <a:gd name="T23" fmla="*/ 202 h 816"/>
                  <a:gd name="T24" fmla="*/ 141 w 336"/>
                  <a:gd name="T25" fmla="*/ 229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6" h="816">
                    <a:moveTo>
                      <a:pt x="192" y="816"/>
                    </a:moveTo>
                    <a:lnTo>
                      <a:pt x="48" y="768"/>
                    </a:lnTo>
                    <a:lnTo>
                      <a:pt x="0" y="624"/>
                    </a:lnTo>
                    <a:lnTo>
                      <a:pt x="0" y="480"/>
                    </a:lnTo>
                    <a:lnTo>
                      <a:pt x="48" y="336"/>
                    </a:lnTo>
                    <a:lnTo>
                      <a:pt x="192" y="96"/>
                    </a:lnTo>
                    <a:lnTo>
                      <a:pt x="288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336" y="480"/>
                    </a:lnTo>
                    <a:lnTo>
                      <a:pt x="336" y="576"/>
                    </a:lnTo>
                    <a:lnTo>
                      <a:pt x="288" y="720"/>
                    </a:lnTo>
                    <a:lnTo>
                      <a:pt x="192" y="8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rgbClr val="33CC33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5"/>
              <p:cNvSpPr>
                <a:spLocks/>
              </p:cNvSpPr>
              <p:nvPr/>
            </p:nvSpPr>
            <p:spPr bwMode="auto">
              <a:xfrm>
                <a:off x="576" y="2527"/>
                <a:ext cx="128" cy="401"/>
              </a:xfrm>
              <a:custGeom>
                <a:avLst/>
                <a:gdLst>
                  <a:gd name="T0" fmla="*/ 0 w 96"/>
                  <a:gd name="T1" fmla="*/ 335 h 480"/>
                  <a:gd name="T2" fmla="*/ 85 w 96"/>
                  <a:gd name="T3" fmla="*/ 201 h 480"/>
                  <a:gd name="T4" fmla="*/ 85 w 96"/>
                  <a:gd name="T5" fmla="*/ 134 h 480"/>
                  <a:gd name="T6" fmla="*/ 171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6"/>
              <p:cNvSpPr>
                <a:spLocks/>
              </p:cNvSpPr>
              <p:nvPr/>
            </p:nvSpPr>
            <p:spPr bwMode="auto">
              <a:xfrm>
                <a:off x="640" y="2650"/>
                <a:ext cx="128" cy="124"/>
              </a:xfrm>
              <a:custGeom>
                <a:avLst/>
                <a:gdLst>
                  <a:gd name="T0" fmla="*/ 0 w 96"/>
                  <a:gd name="T1" fmla="*/ 32 h 480"/>
                  <a:gd name="T2" fmla="*/ 85 w 96"/>
                  <a:gd name="T3" fmla="*/ 19 h 480"/>
                  <a:gd name="T4" fmla="*/ 85 w 96"/>
                  <a:gd name="T5" fmla="*/ 13 h 480"/>
                  <a:gd name="T6" fmla="*/ 171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7"/>
              <p:cNvSpPr>
                <a:spLocks/>
              </p:cNvSpPr>
              <p:nvPr/>
            </p:nvSpPr>
            <p:spPr bwMode="auto">
              <a:xfrm>
                <a:off x="544" y="2650"/>
                <a:ext cx="64" cy="216"/>
              </a:xfrm>
              <a:custGeom>
                <a:avLst/>
                <a:gdLst>
                  <a:gd name="T0" fmla="*/ 43 w 96"/>
                  <a:gd name="T1" fmla="*/ 139 h 336"/>
                  <a:gd name="T2" fmla="*/ 5 w 96"/>
                  <a:gd name="T3" fmla="*/ 109 h 336"/>
                  <a:gd name="T4" fmla="*/ 32 w 96"/>
                  <a:gd name="T5" fmla="*/ 79 h 336"/>
                  <a:gd name="T6" fmla="*/ 0 w 96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336">
                    <a:moveTo>
                      <a:pt x="96" y="336"/>
                    </a:moveTo>
                    <a:lnTo>
                      <a:pt x="12" y="264"/>
                    </a:lnTo>
                    <a:lnTo>
                      <a:pt x="72" y="192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8"/>
              <p:cNvSpPr>
                <a:spLocks/>
              </p:cNvSpPr>
              <p:nvPr/>
            </p:nvSpPr>
            <p:spPr bwMode="auto">
              <a:xfrm>
                <a:off x="624" y="2558"/>
                <a:ext cx="16" cy="154"/>
              </a:xfrm>
              <a:custGeom>
                <a:avLst/>
                <a:gdLst>
                  <a:gd name="T0" fmla="*/ 11 w 24"/>
                  <a:gd name="T1" fmla="*/ 99 h 240"/>
                  <a:gd name="T2" fmla="*/ 0 w 24"/>
                  <a:gd name="T3" fmla="*/ 59 h 240"/>
                  <a:gd name="T4" fmla="*/ 0 w 24"/>
                  <a:gd name="T5" fmla="*/ 40 h 240"/>
                  <a:gd name="T6" fmla="*/ 11 w 24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40">
                    <a:moveTo>
                      <a:pt x="24" y="240"/>
                    </a:moveTo>
                    <a:lnTo>
                      <a:pt x="0" y="144"/>
                    </a:lnTo>
                    <a:lnTo>
                      <a:pt x="0" y="96"/>
                    </a:lnTo>
                    <a:lnTo>
                      <a:pt x="24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9"/>
              <p:cNvSpPr>
                <a:spLocks/>
              </p:cNvSpPr>
              <p:nvPr/>
            </p:nvSpPr>
            <p:spPr bwMode="auto">
              <a:xfrm flipH="1">
                <a:off x="528" y="2928"/>
                <a:ext cx="47" cy="96"/>
              </a:xfrm>
              <a:custGeom>
                <a:avLst/>
                <a:gdLst>
                  <a:gd name="T0" fmla="*/ 5 w 72"/>
                  <a:gd name="T1" fmla="*/ 0 h 192"/>
                  <a:gd name="T2" fmla="*/ 0 w 72"/>
                  <a:gd name="T3" fmla="*/ 48 h 19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2" h="192">
                    <a:moveTo>
                      <a:pt x="12" y="0"/>
                    </a:moveTo>
                    <a:cubicBezTo>
                      <a:pt x="24" y="48"/>
                      <a:pt x="72" y="192"/>
                      <a:pt x="0" y="192"/>
                    </a:cubicBezTo>
                  </a:path>
                </a:pathLst>
              </a:custGeom>
              <a:noFill/>
              <a:ln w="57150" cmpd="sng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1" name="Picture 64" descr="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54" y="1162730"/>
            <a:ext cx="672678" cy="44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73" descr="an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" y="87832"/>
            <a:ext cx="2723072" cy="214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4" descr="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198" y="230196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3901819" y="1311733"/>
            <a:ext cx="74628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ghiên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11: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lát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cắt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ý: 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+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+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lát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cắt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US" sz="32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0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672" y="1248948"/>
            <a:ext cx="900271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9715" y="409913"/>
            <a:ext cx="10499272" cy="68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NỘI SINH VÀ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SINH.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DẠNG ĐỊA HÌNH CHÍNH. KHOÁNG SẢN.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4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3754" y="137339"/>
            <a:ext cx="11604785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 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10.2, 10.3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SGK,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59443" y="1487152"/>
            <a:ext cx="10825679" cy="1938992"/>
          </a:xfrm>
          <a:prstGeom prst="rect">
            <a:avLst/>
          </a:prstGeom>
          <a:solidFill>
            <a:srgbClr val="FDCD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nl-NL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1: </a:t>
            </a:r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núi.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r>
              <a:rPr lang="nl-NL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đồi.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r>
              <a:rPr lang="nl-NL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cao nguyên.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  <a:r>
              <a:rPr lang="nl-NL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đồng bằng.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5</a:t>
            </a:r>
            <a:r>
              <a:rPr lang="nl-NL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độ cao tuyệt đối khác với độ cao tương đối như thế nào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02546" y="3781315"/>
          <a:ext cx="528319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4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4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012025" y="3805808"/>
          <a:ext cx="5856514" cy="264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1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05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1533" y="3103678"/>
          <a:ext cx="11492818" cy="347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0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60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56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56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08414" y="-1"/>
            <a:ext cx="7943849" cy="29473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04407" y="4041322"/>
            <a:ext cx="3290207" cy="65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500m so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0492" y="3657601"/>
            <a:ext cx="5660572" cy="65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2135" y="4041322"/>
            <a:ext cx="5611586" cy="65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3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70980" y="6369184"/>
            <a:ext cx="282102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Núi Phú Sĩ Nhật Bản, một trong ba ngọn núi thánh của xứ Phù T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47" y="-1"/>
            <a:ext cx="5985754" cy="34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896273" y="3005847"/>
            <a:ext cx="2295728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NB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Dãy núi Đan H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3463046"/>
            <a:ext cx="6206249" cy="339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60323" y="6400800"/>
            <a:ext cx="2645923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TQ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verest – Wikipedia tiếng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23" y="4795"/>
            <a:ext cx="6235969" cy="34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40379" y="3003448"/>
            <a:ext cx="2295728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Everest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008" y="356135"/>
            <a:ext cx="420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https://vi.wikipedia.org/wiki/Everest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47309" y="211756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https://nhatbanonline.net/nui-phu-si-nhat-ban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8008" y="3907856"/>
            <a:ext cx="547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https://tiengtrung.com/van-hoa-trung-quoc/du-lich-trung-quoc/dia-mao-dan-ha.html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 descr="Tin tức, hình ảnh, video clip mới nhất về núi Ngọc Lin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66" y="3467842"/>
            <a:ext cx="5956034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269129" y="6298725"/>
            <a:ext cx="2793172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4804" y="3975233"/>
            <a:ext cx="5378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https://giaoducthudo.giaoducthoidai.vn/nui-ngoc-linh-ptag.html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1533" y="3103678"/>
          <a:ext cx="11492818" cy="347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0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60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56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56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08414" y="-1"/>
            <a:ext cx="7943849" cy="29473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04407" y="4041322"/>
            <a:ext cx="3290207" cy="65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500m so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0492" y="3657601"/>
            <a:ext cx="5660572" cy="65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02135" y="4041322"/>
            <a:ext cx="5611586" cy="65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4406" y="4797879"/>
            <a:ext cx="3290207" cy="65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500m so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2135" y="4875700"/>
            <a:ext cx="5415644" cy="65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b="1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7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Người dân Sơn La &quot;đổi đời&quot; từ cây cà phê | Báo Dân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58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250" y="466725"/>
            <a:ext cx="5248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https://dantri.com.vn/van-hoa/nguoi-dan-son-la-doi-doi-tu-cay-ca-phe-20210401085717250.htm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Diện tích trồng chè lớn nhất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406646" cy="358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1859" y="609599"/>
            <a:ext cx="579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https://gocthucte.com/dien-tich-trong-che-lon-nhat-viet-nam/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6" name="Picture 4" descr="Giấc mơ “cao nguyên trắng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10230"/>
            <a:ext cx="6096001" cy="329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5385" y="4023360"/>
            <a:ext cx="5428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http://dairyvietnam.dairyvietnam.vn/vn/Cac-tinh-phat-trien-nganh-sua/Giac-mo-cao-nguyen-trang.html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8" name="Picture 6" descr="Đá nở hoa' trên cao nguyên Hà Giang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10230"/>
            <a:ext cx="6406646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04547" y="4138862"/>
            <a:ext cx="588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https://baonghean.vn/da-no-hoa-tren-cao-nguyen-ha-giang-post26937.html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273442"/>
            <a:ext cx="12502646" cy="492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 nguyên là nơi thuận lợi cho việc trồng cây công nghiệp và chăn nuôi gia súc lớn.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2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2" name="Picture 6" descr="Du lịch Hà Giang có gì đẹp? Cùng nhau khám phá vùng đất tam giác mạc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02" y="1382940"/>
            <a:ext cx="5448065" cy="311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883505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https://carback.vn/du-lich-ha-giang-co-gi-dep-cung-nhau-kham-pha-vung-dat-tam-giac-mach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104" name="Picture 8" descr="Những địa điểm không thể bỏ lỡ khi đến Mộc Châu – Sơn 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865" y="1567545"/>
            <a:ext cx="6082353" cy="293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43625" y="2085974"/>
            <a:ext cx="581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https://vitravel.com.vn/nhung-dia-diem-khong-the-bo-lo-khi-den-moc-chau-son-la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AutoShape 10" descr="Hà Giang - Cao Nguyên Đá - Thác Bản Giốc - Ngườm Ngao 4N3Đ - BestPrice"/>
          <p:cNvSpPr>
            <a:spLocks noChangeAspect="1" noChangeArrowheads="1"/>
          </p:cNvSpPr>
          <p:nvPr/>
        </p:nvSpPr>
        <p:spPr bwMode="auto">
          <a:xfrm>
            <a:off x="0" y="61405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 descr="Top 10 thác nước đẹp nhất cao nguyên Lâm Đồng khiến du khách 'cuồng chân' |  Thông Tin Đà Lạ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02" y="4497083"/>
            <a:ext cx="5448065" cy="24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1" y="4783756"/>
            <a:ext cx="4783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http://www.thongtindalat24h.com/2018/05/top-10-thac-nuoc-dep-nhat-cao-nguyen-lam-dong-khien-du-khach-cuong-chan.html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110" name="Picture 14" descr="Vườn dâu tây, rau và hoa của Langbiang Farm Đà Lạ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864" y="4511667"/>
            <a:ext cx="6082353" cy="234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75673" y="5015512"/>
            <a:ext cx="519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https://www.dalattrip.com/dulich/vuon-dau-tay-rau-hoa-cua-langbiang-farm-da-lat/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8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6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1007</TotalTime>
  <Words>1770</Words>
  <Application>Microsoft Office PowerPoint</Application>
  <PresentationFormat>Widescreen</PresentationFormat>
  <Paragraphs>238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.VnTime</vt:lpstr>
      <vt:lpstr>Arial</vt:lpstr>
      <vt:lpstr>Calibri</vt:lpstr>
      <vt:lpstr>Tahoma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Trân Thị Kim Liên</dc:creator>
  <cp:lastModifiedBy>Trân Thị Kim Liên</cp:lastModifiedBy>
  <cp:revision>14</cp:revision>
  <dcterms:created xsi:type="dcterms:W3CDTF">2022-07-13T11:29:52Z</dcterms:created>
  <dcterms:modified xsi:type="dcterms:W3CDTF">2022-08-07T01:54:57Z</dcterms:modified>
</cp:coreProperties>
</file>